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0"/>
    <p:sldId id="257" r:id="rId61"/>
    <p:sldId id="258" r:id="rId62"/>
    <p:sldId id="259" r:id="rId63"/>
    <p:sldId id="260" r:id="rId64"/>
    <p:sldId id="261" r:id="rId65"/>
    <p:sldId id="262" r:id="rId66"/>
    <p:sldId id="263" r:id="rId67"/>
    <p:sldId id="264" r:id="rId68"/>
    <p:sldId id="265" r:id="rId69"/>
    <p:sldId id="266" r:id="rId70"/>
    <p:sldId id="267" r:id="rId71"/>
    <p:sldId id="268" r:id="rId72"/>
    <p:sldId id="269" r:id="rId73"/>
    <p:sldId id="270" r:id="rId74"/>
    <p:sldId id="271" r:id="rId75"/>
    <p:sldId id="272" r:id="rId76"/>
    <p:sldId id="273" r:id="rId77"/>
    <p:sldId id="274" r:id="rId7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ooper BT Bold" charset="1" panose="0208080404030B020404"/>
      <p:regular r:id="rId12"/>
    </p:embeddedFont>
    <p:embeddedFont>
      <p:font typeface="Cooper BT Bold Italics" charset="1" panose="0208080405030B090404"/>
      <p:regular r:id="rId13"/>
    </p:embeddedFont>
    <p:embeddedFont>
      <p:font typeface="Cooper BT Light" charset="1" panose="0208050304030B020404"/>
      <p:regular r:id="rId14"/>
    </p:embeddedFont>
    <p:embeddedFont>
      <p:font typeface="Cooper BT Light Italics" charset="1" panose="0208050304030B090404"/>
      <p:regular r:id="rId15"/>
    </p:embeddedFont>
    <p:embeddedFont>
      <p:font typeface="Cooper BT Medium" charset="1" panose="0208060305030B020404"/>
      <p:regular r:id="rId16"/>
    </p:embeddedFont>
    <p:embeddedFont>
      <p:font typeface="Cooper BT Medium Italics" charset="1" panose="0208060305030B090404"/>
      <p:regular r:id="rId17"/>
    </p:embeddedFont>
    <p:embeddedFont>
      <p:font typeface="Cooper BT Heavy" charset="1" panose="0208090404030B020404"/>
      <p:regular r:id="rId18"/>
    </p:embeddedFont>
    <p:embeddedFont>
      <p:font typeface="Cooper BT Heavy Italics" charset="1" panose="0208090405030B0904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Thin" charset="1" panose="00000300000000000000"/>
      <p:regular r:id="rId30"/>
    </p:embeddedFont>
    <p:embeddedFont>
      <p:font typeface="Poppins Thin Italics" charset="1" panose="00000300000000000000"/>
      <p:regular r:id="rId31"/>
    </p:embeddedFont>
    <p:embeddedFont>
      <p:font typeface="Poppins Extra-Light" charset="1" panose="00000300000000000000"/>
      <p:regular r:id="rId32"/>
    </p:embeddedFont>
    <p:embeddedFont>
      <p:font typeface="Poppins Extra-Light Italics" charset="1" panose="00000300000000000000"/>
      <p:regular r:id="rId33"/>
    </p:embeddedFont>
    <p:embeddedFont>
      <p:font typeface="Poppins Light" charset="1" panose="00000400000000000000"/>
      <p:regular r:id="rId34"/>
    </p:embeddedFont>
    <p:embeddedFont>
      <p:font typeface="Poppins Light Italics" charset="1" panose="00000400000000000000"/>
      <p:regular r:id="rId35"/>
    </p:embeddedFont>
    <p:embeddedFont>
      <p:font typeface="Poppins Medium" charset="1" panose="00000600000000000000"/>
      <p:regular r:id="rId36"/>
    </p:embeddedFont>
    <p:embeddedFont>
      <p:font typeface="Poppins Medium Italics" charset="1" panose="00000600000000000000"/>
      <p:regular r:id="rId37"/>
    </p:embeddedFont>
    <p:embeddedFont>
      <p:font typeface="Poppins Semi-Bold" charset="1" panose="00000700000000000000"/>
      <p:regular r:id="rId38"/>
    </p:embeddedFont>
    <p:embeddedFont>
      <p:font typeface="Poppins Semi-Bold Italics" charset="1" panose="00000700000000000000"/>
      <p:regular r:id="rId39"/>
    </p:embeddedFont>
    <p:embeddedFont>
      <p:font typeface="Poppins Ultra-Bold" charset="1" panose="00000900000000000000"/>
      <p:regular r:id="rId40"/>
    </p:embeddedFont>
    <p:embeddedFont>
      <p:font typeface="Poppins Ultra-Bold Italics" charset="1" panose="00000900000000000000"/>
      <p:regular r:id="rId41"/>
    </p:embeddedFont>
    <p:embeddedFont>
      <p:font typeface="Poppins Heavy" charset="1" panose="00000A00000000000000"/>
      <p:regular r:id="rId42"/>
    </p:embeddedFont>
    <p:embeddedFont>
      <p:font typeface="Poppins Heavy Italics" charset="1" panose="00000A00000000000000"/>
      <p:regular r:id="rId43"/>
    </p:embeddedFont>
    <p:embeddedFont>
      <p:font typeface="Biski" charset="1" panose="00000000000000000000"/>
      <p:regular r:id="rId44"/>
    </p:embeddedFont>
    <p:embeddedFont>
      <p:font typeface="Biski Bold" charset="1" panose="00000000000000000000"/>
      <p:regular r:id="rId45"/>
    </p:embeddedFont>
    <p:embeddedFont>
      <p:font typeface="Biski Italics" charset="1" panose="00000000000000000000"/>
      <p:regular r:id="rId46"/>
    </p:embeddedFont>
    <p:embeddedFont>
      <p:font typeface="Biski Bold Italics" charset="1" panose="00000000000000000000"/>
      <p:regular r:id="rId47"/>
    </p:embeddedFont>
    <p:embeddedFont>
      <p:font typeface="Biski Thin" charset="1" panose="00000000000000000000"/>
      <p:regular r:id="rId48"/>
    </p:embeddedFont>
    <p:embeddedFont>
      <p:font typeface="Biski Thin Italics" charset="1" panose="00000000000000000000"/>
      <p:regular r:id="rId49"/>
    </p:embeddedFont>
    <p:embeddedFont>
      <p:font typeface="Biski Light" charset="1" panose="00000000000000000000"/>
      <p:regular r:id="rId50"/>
    </p:embeddedFont>
    <p:embeddedFont>
      <p:font typeface="Biski Light Italics" charset="1" panose="00000000000000000000"/>
      <p:regular r:id="rId51"/>
    </p:embeddedFont>
    <p:embeddedFont>
      <p:font typeface="Biski Medium" charset="1" panose="00000000000000000000"/>
      <p:regular r:id="rId52"/>
    </p:embeddedFont>
    <p:embeddedFont>
      <p:font typeface="Biski Medium Italics" charset="1" panose="00000000000000000000"/>
      <p:regular r:id="rId53"/>
    </p:embeddedFont>
    <p:embeddedFont>
      <p:font typeface="Biski Semi-Bold" charset="1" panose="00000000000000000000"/>
      <p:regular r:id="rId54"/>
    </p:embeddedFont>
    <p:embeddedFont>
      <p:font typeface="Biski Semi-Bold Italics" charset="1" panose="00000000000000000000"/>
      <p:regular r:id="rId55"/>
    </p:embeddedFont>
    <p:embeddedFont>
      <p:font typeface="Biski Ultra-Bold" charset="1" panose="00000000000000000000"/>
      <p:regular r:id="rId56"/>
    </p:embeddedFont>
    <p:embeddedFont>
      <p:font typeface="Biski Ultra-Bold Italics" charset="1" panose="00000000000000000000"/>
      <p:regular r:id="rId57"/>
    </p:embeddedFont>
    <p:embeddedFont>
      <p:font typeface="Biski Heavy" charset="1" panose="00000000000000000000"/>
      <p:regular r:id="rId58"/>
    </p:embeddedFont>
    <p:embeddedFont>
      <p:font typeface="Biski Heavy Italics" charset="1" panose="000000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slides/slide1.xml" Type="http://schemas.openxmlformats.org/officeDocument/2006/relationships/slide"/><Relationship Id="rId61" Target="slides/slide2.xml" Type="http://schemas.openxmlformats.org/officeDocument/2006/relationships/slide"/><Relationship Id="rId62" Target="slides/slide3.xml" Type="http://schemas.openxmlformats.org/officeDocument/2006/relationships/slide"/><Relationship Id="rId63" Target="slides/slide4.xml" Type="http://schemas.openxmlformats.org/officeDocument/2006/relationships/slide"/><Relationship Id="rId64" Target="slides/slide5.xml" Type="http://schemas.openxmlformats.org/officeDocument/2006/relationships/slide"/><Relationship Id="rId65" Target="slides/slide6.xml" Type="http://schemas.openxmlformats.org/officeDocument/2006/relationships/slide"/><Relationship Id="rId66" Target="slides/slide7.xml" Type="http://schemas.openxmlformats.org/officeDocument/2006/relationships/slide"/><Relationship Id="rId67" Target="slides/slide8.xml" Type="http://schemas.openxmlformats.org/officeDocument/2006/relationships/slide"/><Relationship Id="rId68" Target="slides/slide9.xml" Type="http://schemas.openxmlformats.org/officeDocument/2006/relationships/slide"/><Relationship Id="rId69" Target="slides/slide10.xml" Type="http://schemas.openxmlformats.org/officeDocument/2006/relationships/slide"/><Relationship Id="rId7" Target="fonts/font7.fntdata" Type="http://schemas.openxmlformats.org/officeDocument/2006/relationships/font"/><Relationship Id="rId70" Target="slides/slide11.xml" Type="http://schemas.openxmlformats.org/officeDocument/2006/relationships/slide"/><Relationship Id="rId71" Target="slides/slide12.xml" Type="http://schemas.openxmlformats.org/officeDocument/2006/relationships/slide"/><Relationship Id="rId72" Target="slides/slide13.xml" Type="http://schemas.openxmlformats.org/officeDocument/2006/relationships/slide"/><Relationship Id="rId73" Target="slides/slide14.xml" Type="http://schemas.openxmlformats.org/officeDocument/2006/relationships/slide"/><Relationship Id="rId74" Target="slides/slide15.xml" Type="http://schemas.openxmlformats.org/officeDocument/2006/relationships/slide"/><Relationship Id="rId75" Target="slides/slide16.xml" Type="http://schemas.openxmlformats.org/officeDocument/2006/relationships/slide"/><Relationship Id="rId76" Target="slides/slide17.xml" Type="http://schemas.openxmlformats.org/officeDocument/2006/relationships/slide"/><Relationship Id="rId77" Target="slides/slide18.xml" Type="http://schemas.openxmlformats.org/officeDocument/2006/relationships/slide"/><Relationship Id="rId78" Target="slides/slide1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690057" y="2418155"/>
            <a:ext cx="11835491" cy="6232021"/>
            <a:chOff x="0" y="0"/>
            <a:chExt cx="3117166" cy="1641355"/>
          </a:xfrm>
        </p:grpSpPr>
        <p:sp>
          <p:nvSpPr>
            <p:cNvPr name="Freeform 3" id="3"/>
            <p:cNvSpPr/>
            <p:nvPr/>
          </p:nvSpPr>
          <p:spPr>
            <a:xfrm flipH="false" flipV="false" rot="0">
              <a:off x="0" y="0"/>
              <a:ext cx="3117166" cy="1641355"/>
            </a:xfrm>
            <a:custGeom>
              <a:avLst/>
              <a:gdLst/>
              <a:ahLst/>
              <a:cxnLst/>
              <a:rect r="r" b="b" t="t" l="l"/>
              <a:pathLst>
                <a:path h="1641355" w="3117166">
                  <a:moveTo>
                    <a:pt x="0" y="0"/>
                  </a:moveTo>
                  <a:lnTo>
                    <a:pt x="3117166" y="0"/>
                  </a:lnTo>
                  <a:lnTo>
                    <a:pt x="3117166" y="1641355"/>
                  </a:lnTo>
                  <a:lnTo>
                    <a:pt x="0" y="1641355"/>
                  </a:lnTo>
                  <a:close/>
                </a:path>
              </a:pathLst>
            </a:custGeom>
            <a:solidFill>
              <a:srgbClr val="8A4314"/>
            </a:solidFill>
          </p:spPr>
        </p:sp>
        <p:sp>
          <p:nvSpPr>
            <p:cNvPr name="TextBox 4" id="4"/>
            <p:cNvSpPr txBox="true"/>
            <p:nvPr/>
          </p:nvSpPr>
          <p:spPr>
            <a:xfrm>
              <a:off x="0" y="0"/>
              <a:ext cx="3117166" cy="1641355"/>
            </a:xfrm>
            <a:prstGeom prst="rect">
              <a:avLst/>
            </a:prstGeom>
          </p:spPr>
          <p:txBody>
            <a:bodyPr anchor="ctr" rtlCol="false" tIns="50800" lIns="50800" bIns="50800" rIns="50800"/>
            <a:lstStyle/>
            <a:p>
              <a:pPr algn="ctr">
                <a:lnSpc>
                  <a:spcPts val="2640"/>
                </a:lnSpc>
              </a:pPr>
            </a:p>
          </p:txBody>
        </p:sp>
      </p:grpSp>
      <p:grpSp>
        <p:nvGrpSpPr>
          <p:cNvPr name="Group 5" id="5"/>
          <p:cNvGrpSpPr>
            <a:grpSpLocks noChangeAspect="true"/>
          </p:cNvGrpSpPr>
          <p:nvPr/>
        </p:nvGrpSpPr>
        <p:grpSpPr>
          <a:xfrm rot="0">
            <a:off x="11888761" y="1001320"/>
            <a:ext cx="5500874" cy="7878651"/>
            <a:chOff x="0" y="0"/>
            <a:chExt cx="4433570" cy="6350000"/>
          </a:xfrm>
        </p:grpSpPr>
        <p:sp>
          <p:nvSpPr>
            <p:cNvPr name="Freeform 6" id="6"/>
            <p:cNvSpPr/>
            <p:nvPr/>
          </p:nvSpPr>
          <p:spPr>
            <a:xfrm flipH="false" flipV="false" rot="0">
              <a:off x="0" y="0"/>
              <a:ext cx="4433570" cy="6350000"/>
            </a:xfrm>
            <a:custGeom>
              <a:avLst/>
              <a:gdLst/>
              <a:ahLst/>
              <a:cxnLst/>
              <a:rect r="r" b="b" t="t" l="l"/>
              <a:pathLst>
                <a:path h="6350000" w="443357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2"/>
              <a:stretch>
                <a:fillRect l="0" t="-2397" r="0" b="-2397"/>
              </a:stretch>
            </a:blipFill>
          </p:spPr>
        </p:sp>
      </p:grpSp>
      <p:sp>
        <p:nvSpPr>
          <p:cNvPr name="Freeform 7" id="7"/>
          <p:cNvSpPr/>
          <p:nvPr/>
        </p:nvSpPr>
        <p:spPr>
          <a:xfrm flipH="false" flipV="false" rot="0">
            <a:off x="10242131" y="781050"/>
            <a:ext cx="3293261" cy="3293261"/>
          </a:xfrm>
          <a:custGeom>
            <a:avLst/>
            <a:gdLst/>
            <a:ahLst/>
            <a:cxnLst/>
            <a:rect r="r" b="b" t="t" l="l"/>
            <a:pathLst>
              <a:path h="3293261" w="3293261">
                <a:moveTo>
                  <a:pt x="0" y="0"/>
                </a:moveTo>
                <a:lnTo>
                  <a:pt x="3293261" y="0"/>
                </a:lnTo>
                <a:lnTo>
                  <a:pt x="3293261" y="3293261"/>
                </a:lnTo>
                <a:lnTo>
                  <a:pt x="0" y="32932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45278" y="3067791"/>
            <a:ext cx="9596853" cy="2229526"/>
          </a:xfrm>
          <a:prstGeom prst="rect">
            <a:avLst/>
          </a:prstGeom>
        </p:spPr>
        <p:txBody>
          <a:bodyPr anchor="t" rtlCol="false" tIns="0" lIns="0" bIns="0" rIns="0">
            <a:spAutoFit/>
          </a:bodyPr>
          <a:lstStyle/>
          <a:p>
            <a:pPr algn="ctr">
              <a:lnSpc>
                <a:spcPts val="8825"/>
              </a:lnSpc>
            </a:pPr>
            <a:r>
              <a:rPr lang="en-US" sz="7233">
                <a:solidFill>
                  <a:srgbClr val="FFFFFF"/>
                </a:solidFill>
                <a:latin typeface="Montserrat Classic Bold"/>
              </a:rPr>
              <a:t>TESTING DAN QA PERANGKAT LUNAK</a:t>
            </a:r>
          </a:p>
        </p:txBody>
      </p:sp>
      <p:sp>
        <p:nvSpPr>
          <p:cNvPr name="Freeform 9" id="9"/>
          <p:cNvSpPr/>
          <p:nvPr/>
        </p:nvSpPr>
        <p:spPr>
          <a:xfrm flipH="false" flipV="false" rot="0">
            <a:off x="-1412122" y="747503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277354" y="6237150"/>
            <a:ext cx="8620656" cy="1802136"/>
          </a:xfrm>
          <a:prstGeom prst="rect">
            <a:avLst/>
          </a:prstGeom>
        </p:spPr>
        <p:txBody>
          <a:bodyPr anchor="t" rtlCol="false" tIns="0" lIns="0" bIns="0" rIns="0">
            <a:spAutoFit/>
          </a:bodyPr>
          <a:lstStyle/>
          <a:p>
            <a:pPr>
              <a:lnSpc>
                <a:spcPts val="4768"/>
              </a:lnSpc>
            </a:pPr>
            <a:r>
              <a:rPr lang="en-US" sz="3973" spc="254">
                <a:solidFill>
                  <a:srgbClr val="E4D8D1"/>
                </a:solidFill>
                <a:latin typeface="Montserrat Classic Bold"/>
              </a:rPr>
              <a:t>NAMA  : WARDAH OKTAFIANI NIM      : 201011400098</a:t>
            </a:r>
          </a:p>
          <a:p>
            <a:pPr>
              <a:lnSpc>
                <a:spcPts val="4768"/>
              </a:lnSpc>
            </a:pPr>
            <a:r>
              <a:rPr lang="en-US" sz="3973" spc="254">
                <a:solidFill>
                  <a:srgbClr val="E4D8D1"/>
                </a:solidFill>
                <a:latin typeface="Montserrat Classic Bold"/>
              </a:rPr>
              <a:t>KELAS : 07TPLE005</a:t>
            </a:r>
          </a:p>
        </p:txBody>
      </p:sp>
      <p:sp>
        <p:nvSpPr>
          <p:cNvPr name="TextBox 11" id="11"/>
          <p:cNvSpPr txBox="true"/>
          <p:nvPr/>
        </p:nvSpPr>
        <p:spPr>
          <a:xfrm rot="0">
            <a:off x="12318862" y="9265736"/>
            <a:ext cx="5070774" cy="266700"/>
          </a:xfrm>
          <a:prstGeom prst="rect">
            <a:avLst/>
          </a:prstGeom>
        </p:spPr>
        <p:txBody>
          <a:bodyPr anchor="t" rtlCol="false" tIns="0" lIns="0" bIns="0" rIns="0">
            <a:spAutoFit/>
          </a:bodyPr>
          <a:lstStyle/>
          <a:p>
            <a:pPr algn="r">
              <a:lnSpc>
                <a:spcPts val="2160"/>
              </a:lnSpc>
            </a:pPr>
            <a:r>
              <a:rPr lang="en-US" sz="1800">
                <a:solidFill>
                  <a:srgbClr val="33261A"/>
                </a:solidFill>
                <a:latin typeface="Montserrat Classic"/>
              </a:rPr>
              <a:t>www.reallygreatsite.com</a:t>
            </a:r>
          </a:p>
        </p:txBody>
      </p:sp>
      <p:grpSp>
        <p:nvGrpSpPr>
          <p:cNvPr name="Group 12" id="12"/>
          <p:cNvGrpSpPr/>
          <p:nvPr/>
        </p:nvGrpSpPr>
        <p:grpSpPr>
          <a:xfrm rot="2700000">
            <a:off x="14498539" y="-1923800"/>
            <a:ext cx="6730956" cy="3082277"/>
            <a:chOff x="0" y="0"/>
            <a:chExt cx="1772762" cy="811793"/>
          </a:xfrm>
        </p:grpSpPr>
        <p:sp>
          <p:nvSpPr>
            <p:cNvPr name="Freeform 13" id="13"/>
            <p:cNvSpPr/>
            <p:nvPr/>
          </p:nvSpPr>
          <p:spPr>
            <a:xfrm flipH="false" flipV="false" rot="0">
              <a:off x="0" y="0"/>
              <a:ext cx="1772762" cy="811793"/>
            </a:xfrm>
            <a:custGeom>
              <a:avLst/>
              <a:gdLst/>
              <a:ahLst/>
              <a:cxnLst/>
              <a:rect r="r" b="b" t="t" l="l"/>
              <a:pathLst>
                <a:path h="811793" w="1772762">
                  <a:moveTo>
                    <a:pt x="0" y="0"/>
                  </a:moveTo>
                  <a:lnTo>
                    <a:pt x="1772762" y="0"/>
                  </a:lnTo>
                  <a:lnTo>
                    <a:pt x="1772762" y="811793"/>
                  </a:lnTo>
                  <a:lnTo>
                    <a:pt x="0" y="811793"/>
                  </a:lnTo>
                  <a:close/>
                </a:path>
              </a:pathLst>
            </a:custGeom>
            <a:solidFill>
              <a:srgbClr val="8A4314"/>
            </a:solidFill>
          </p:spPr>
        </p:sp>
        <p:sp>
          <p:nvSpPr>
            <p:cNvPr name="TextBox 14" id="14"/>
            <p:cNvSpPr txBox="true"/>
            <p:nvPr/>
          </p:nvSpPr>
          <p:spPr>
            <a:xfrm>
              <a:off x="0" y="0"/>
              <a:ext cx="1772762" cy="811793"/>
            </a:xfrm>
            <a:prstGeom prst="rect">
              <a:avLst/>
            </a:prstGeom>
          </p:spPr>
          <p:txBody>
            <a:bodyPr anchor="ctr" rtlCol="false" tIns="50800" lIns="50800" bIns="50800" rIns="50800"/>
            <a:lstStyle/>
            <a:p>
              <a:pPr algn="ctr">
                <a:lnSpc>
                  <a:spcPts val="264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16978994" y="-931037"/>
            <a:ext cx="5941818" cy="12149074"/>
            <a:chOff x="0" y="0"/>
            <a:chExt cx="1987776" cy="4064351"/>
          </a:xfrm>
        </p:grpSpPr>
        <p:sp>
          <p:nvSpPr>
            <p:cNvPr name="Freeform 3" id="3"/>
            <p:cNvSpPr/>
            <p:nvPr/>
          </p:nvSpPr>
          <p:spPr>
            <a:xfrm flipH="false" flipV="false" rot="0">
              <a:off x="0" y="0"/>
              <a:ext cx="1987776" cy="4064351"/>
            </a:xfrm>
            <a:custGeom>
              <a:avLst/>
              <a:gdLst/>
              <a:ahLst/>
              <a:cxnLst/>
              <a:rect r="r" b="b" t="t" l="l"/>
              <a:pathLst>
                <a:path h="4064351" w="1987776">
                  <a:moveTo>
                    <a:pt x="0" y="0"/>
                  </a:moveTo>
                  <a:lnTo>
                    <a:pt x="1987776" y="0"/>
                  </a:lnTo>
                  <a:lnTo>
                    <a:pt x="1987776" y="4064351"/>
                  </a:lnTo>
                  <a:lnTo>
                    <a:pt x="0" y="4064351"/>
                  </a:lnTo>
                  <a:close/>
                </a:path>
              </a:pathLst>
            </a:custGeom>
            <a:solidFill>
              <a:srgbClr val="6C483A"/>
            </a:solidFill>
          </p:spPr>
        </p:sp>
        <p:sp>
          <p:nvSpPr>
            <p:cNvPr name="TextBox 4" id="4"/>
            <p:cNvSpPr txBox="true"/>
            <p:nvPr/>
          </p:nvSpPr>
          <p:spPr>
            <a:xfrm>
              <a:off x="0" y="-38100"/>
              <a:ext cx="1987776" cy="41024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978994" y="8184616"/>
            <a:ext cx="2596948" cy="2596948"/>
          </a:xfrm>
          <a:custGeom>
            <a:avLst/>
            <a:gdLst/>
            <a:ahLst/>
            <a:cxnLst/>
            <a:rect r="r" b="b" t="t" l="l"/>
            <a:pathLst>
              <a:path h="2596948" w="2596948">
                <a:moveTo>
                  <a:pt x="0" y="0"/>
                </a:moveTo>
                <a:lnTo>
                  <a:pt x="2596948" y="0"/>
                </a:lnTo>
                <a:lnTo>
                  <a:pt x="2596948" y="2596948"/>
                </a:lnTo>
                <a:lnTo>
                  <a:pt x="0" y="2596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71161" y="-828167"/>
            <a:ext cx="2599722" cy="2599722"/>
          </a:xfrm>
          <a:custGeom>
            <a:avLst/>
            <a:gdLst/>
            <a:ahLst/>
            <a:cxnLst/>
            <a:rect r="r" b="b" t="t" l="l"/>
            <a:pathLst>
              <a:path h="2599722" w="2599722">
                <a:moveTo>
                  <a:pt x="0" y="0"/>
                </a:moveTo>
                <a:lnTo>
                  <a:pt x="2599722" y="0"/>
                </a:lnTo>
                <a:lnTo>
                  <a:pt x="2599722" y="2599722"/>
                </a:lnTo>
                <a:lnTo>
                  <a:pt x="0" y="2599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907266" y="3252389"/>
            <a:ext cx="8473468" cy="6803819"/>
          </a:xfrm>
          <a:custGeom>
            <a:avLst/>
            <a:gdLst/>
            <a:ahLst/>
            <a:cxnLst/>
            <a:rect r="r" b="b" t="t" l="l"/>
            <a:pathLst>
              <a:path h="6803819" w="8473468">
                <a:moveTo>
                  <a:pt x="0" y="0"/>
                </a:moveTo>
                <a:lnTo>
                  <a:pt x="8473468" y="0"/>
                </a:lnTo>
                <a:lnTo>
                  <a:pt x="8473468" y="6803819"/>
                </a:lnTo>
                <a:lnTo>
                  <a:pt x="0" y="6803819"/>
                </a:lnTo>
                <a:lnTo>
                  <a:pt x="0" y="0"/>
                </a:lnTo>
                <a:close/>
              </a:path>
            </a:pathLst>
          </a:custGeom>
          <a:blipFill>
            <a:blip r:embed="rId6"/>
            <a:stretch>
              <a:fillRect l="0" t="0" r="0" b="0"/>
            </a:stretch>
          </a:blipFill>
        </p:spPr>
      </p:sp>
      <p:sp>
        <p:nvSpPr>
          <p:cNvPr name="TextBox 8" id="8"/>
          <p:cNvSpPr txBox="true"/>
          <p:nvPr/>
        </p:nvSpPr>
        <p:spPr>
          <a:xfrm rot="0">
            <a:off x="2328561" y="547894"/>
            <a:ext cx="13704293" cy="3278505"/>
          </a:xfrm>
          <a:prstGeom prst="rect">
            <a:avLst/>
          </a:prstGeom>
        </p:spPr>
        <p:txBody>
          <a:bodyPr anchor="t" rtlCol="false" tIns="0" lIns="0" bIns="0" rIns="0">
            <a:spAutoFit/>
          </a:bodyPr>
          <a:lstStyle/>
          <a:p>
            <a:pPr algn="ctr">
              <a:lnSpc>
                <a:spcPts val="6405"/>
              </a:lnSpc>
            </a:pPr>
            <a:r>
              <a:rPr lang="en-US" sz="6100">
                <a:solidFill>
                  <a:srgbClr val="8A4314"/>
                </a:solidFill>
                <a:latin typeface="Montserrat Classic Bold"/>
              </a:rPr>
              <a:t>CONTOH IMPLEMENTASI </a:t>
            </a:r>
          </a:p>
          <a:p>
            <a:pPr algn="ctr">
              <a:lnSpc>
                <a:spcPts val="6405"/>
              </a:lnSpc>
            </a:pPr>
            <a:r>
              <a:rPr lang="en-US" sz="6100">
                <a:solidFill>
                  <a:srgbClr val="8A4314"/>
                </a:solidFill>
                <a:latin typeface="Montserrat Classic Bold"/>
              </a:rPr>
              <a:t>UNIT TEST</a:t>
            </a:r>
          </a:p>
          <a:p>
            <a:pPr algn="ctr">
              <a:lnSpc>
                <a:spcPts val="6405"/>
              </a:lnSpc>
            </a:pPr>
            <a:r>
              <a:rPr lang="en-US" sz="6100">
                <a:solidFill>
                  <a:srgbClr val="8A4314"/>
                </a:solidFill>
                <a:latin typeface="Montserrat Classic Bold"/>
              </a:rPr>
              <a:t>UNTUK FORM LOGIN</a:t>
            </a:r>
          </a:p>
          <a:p>
            <a:pPr algn="ctr">
              <a:lnSpc>
                <a:spcPts val="6405"/>
              </a:lnSpc>
            </a:pPr>
            <a:r>
              <a:rPr lang="en-US" sz="6100">
                <a:solidFill>
                  <a:srgbClr val="8A4314"/>
                </a:solidFill>
                <a:latin typeface="Montserrat Classic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16978994" y="-931037"/>
            <a:ext cx="5941818" cy="12149074"/>
            <a:chOff x="0" y="0"/>
            <a:chExt cx="1987776" cy="4064351"/>
          </a:xfrm>
        </p:grpSpPr>
        <p:sp>
          <p:nvSpPr>
            <p:cNvPr name="Freeform 3" id="3"/>
            <p:cNvSpPr/>
            <p:nvPr/>
          </p:nvSpPr>
          <p:spPr>
            <a:xfrm flipH="false" flipV="false" rot="0">
              <a:off x="0" y="0"/>
              <a:ext cx="1987776" cy="4064351"/>
            </a:xfrm>
            <a:custGeom>
              <a:avLst/>
              <a:gdLst/>
              <a:ahLst/>
              <a:cxnLst/>
              <a:rect r="r" b="b" t="t" l="l"/>
              <a:pathLst>
                <a:path h="4064351" w="1987776">
                  <a:moveTo>
                    <a:pt x="0" y="0"/>
                  </a:moveTo>
                  <a:lnTo>
                    <a:pt x="1987776" y="0"/>
                  </a:lnTo>
                  <a:lnTo>
                    <a:pt x="1987776" y="4064351"/>
                  </a:lnTo>
                  <a:lnTo>
                    <a:pt x="0" y="4064351"/>
                  </a:lnTo>
                  <a:close/>
                </a:path>
              </a:pathLst>
            </a:custGeom>
            <a:solidFill>
              <a:srgbClr val="6C483A"/>
            </a:solidFill>
          </p:spPr>
        </p:sp>
        <p:sp>
          <p:nvSpPr>
            <p:cNvPr name="TextBox 4" id="4"/>
            <p:cNvSpPr txBox="true"/>
            <p:nvPr/>
          </p:nvSpPr>
          <p:spPr>
            <a:xfrm>
              <a:off x="0" y="-38100"/>
              <a:ext cx="1987776" cy="41024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978994" y="8184616"/>
            <a:ext cx="2596948" cy="2596948"/>
          </a:xfrm>
          <a:custGeom>
            <a:avLst/>
            <a:gdLst/>
            <a:ahLst/>
            <a:cxnLst/>
            <a:rect r="r" b="b" t="t" l="l"/>
            <a:pathLst>
              <a:path h="2596948" w="2596948">
                <a:moveTo>
                  <a:pt x="0" y="0"/>
                </a:moveTo>
                <a:lnTo>
                  <a:pt x="2596948" y="0"/>
                </a:lnTo>
                <a:lnTo>
                  <a:pt x="2596948" y="2596948"/>
                </a:lnTo>
                <a:lnTo>
                  <a:pt x="0" y="2596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71161" y="-828167"/>
            <a:ext cx="2599722" cy="2599722"/>
          </a:xfrm>
          <a:custGeom>
            <a:avLst/>
            <a:gdLst/>
            <a:ahLst/>
            <a:cxnLst/>
            <a:rect r="r" b="b" t="t" l="l"/>
            <a:pathLst>
              <a:path h="2599722" w="2599722">
                <a:moveTo>
                  <a:pt x="0" y="0"/>
                </a:moveTo>
                <a:lnTo>
                  <a:pt x="2599722" y="0"/>
                </a:lnTo>
                <a:lnTo>
                  <a:pt x="2599722" y="2599722"/>
                </a:lnTo>
                <a:lnTo>
                  <a:pt x="0" y="2599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609341" y="3112750"/>
            <a:ext cx="13142733" cy="6878242"/>
          </a:xfrm>
          <a:custGeom>
            <a:avLst/>
            <a:gdLst/>
            <a:ahLst/>
            <a:cxnLst/>
            <a:rect r="r" b="b" t="t" l="l"/>
            <a:pathLst>
              <a:path h="6878242" w="13142733">
                <a:moveTo>
                  <a:pt x="0" y="0"/>
                </a:moveTo>
                <a:lnTo>
                  <a:pt x="13142733" y="0"/>
                </a:lnTo>
                <a:lnTo>
                  <a:pt x="13142733" y="6878242"/>
                </a:lnTo>
                <a:lnTo>
                  <a:pt x="0" y="6878242"/>
                </a:lnTo>
                <a:lnTo>
                  <a:pt x="0" y="0"/>
                </a:lnTo>
                <a:close/>
              </a:path>
            </a:pathLst>
          </a:custGeom>
          <a:blipFill>
            <a:blip r:embed="rId6"/>
            <a:stretch>
              <a:fillRect l="0" t="0" r="0" b="0"/>
            </a:stretch>
          </a:blipFill>
        </p:spPr>
      </p:sp>
      <p:sp>
        <p:nvSpPr>
          <p:cNvPr name="TextBox 8" id="8"/>
          <p:cNvSpPr txBox="true"/>
          <p:nvPr/>
        </p:nvSpPr>
        <p:spPr>
          <a:xfrm rot="0">
            <a:off x="2328561" y="547894"/>
            <a:ext cx="13704293" cy="3278505"/>
          </a:xfrm>
          <a:prstGeom prst="rect">
            <a:avLst/>
          </a:prstGeom>
        </p:spPr>
        <p:txBody>
          <a:bodyPr anchor="t" rtlCol="false" tIns="0" lIns="0" bIns="0" rIns="0">
            <a:spAutoFit/>
          </a:bodyPr>
          <a:lstStyle/>
          <a:p>
            <a:pPr algn="ctr">
              <a:lnSpc>
                <a:spcPts val="6405"/>
              </a:lnSpc>
            </a:pPr>
            <a:r>
              <a:rPr lang="en-US" sz="6100">
                <a:solidFill>
                  <a:srgbClr val="8A4314"/>
                </a:solidFill>
                <a:latin typeface="Montserrat Classic Bold"/>
              </a:rPr>
              <a:t>CONTOH IMPLEMENTASI </a:t>
            </a:r>
          </a:p>
          <a:p>
            <a:pPr algn="ctr">
              <a:lnSpc>
                <a:spcPts val="6405"/>
              </a:lnSpc>
            </a:pPr>
            <a:r>
              <a:rPr lang="en-US" sz="6100">
                <a:solidFill>
                  <a:srgbClr val="8A4314"/>
                </a:solidFill>
                <a:latin typeface="Montserrat Classic Bold"/>
              </a:rPr>
              <a:t>UNIT TEST</a:t>
            </a:r>
          </a:p>
          <a:p>
            <a:pPr algn="ctr">
              <a:lnSpc>
                <a:spcPts val="6405"/>
              </a:lnSpc>
            </a:pPr>
            <a:r>
              <a:rPr lang="en-US" sz="6100">
                <a:solidFill>
                  <a:srgbClr val="8A4314"/>
                </a:solidFill>
                <a:latin typeface="Montserrat Classic Bold"/>
              </a:rPr>
              <a:t>UNTUK FORM REGISTRASI</a:t>
            </a:r>
          </a:p>
          <a:p>
            <a:pPr algn="ctr">
              <a:lnSpc>
                <a:spcPts val="6405"/>
              </a:lnSpc>
            </a:pPr>
            <a:r>
              <a:rPr lang="en-US" sz="6100">
                <a:solidFill>
                  <a:srgbClr val="8A4314"/>
                </a:solidFill>
                <a:latin typeface="Montserrat Classic Bold"/>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5648351" y="-936264"/>
            <a:ext cx="12191466" cy="12159529"/>
            <a:chOff x="0" y="0"/>
            <a:chExt cx="4078533" cy="4067849"/>
          </a:xfrm>
        </p:grpSpPr>
        <p:sp>
          <p:nvSpPr>
            <p:cNvPr name="Freeform 3" id="3"/>
            <p:cNvSpPr/>
            <p:nvPr/>
          </p:nvSpPr>
          <p:spPr>
            <a:xfrm flipH="false" flipV="false" rot="0">
              <a:off x="0" y="0"/>
              <a:ext cx="4078533" cy="4067849"/>
            </a:xfrm>
            <a:custGeom>
              <a:avLst/>
              <a:gdLst/>
              <a:ahLst/>
              <a:cxnLst/>
              <a:rect r="r" b="b" t="t" l="l"/>
              <a:pathLst>
                <a:path h="4067849" w="4078533">
                  <a:moveTo>
                    <a:pt x="0" y="0"/>
                  </a:moveTo>
                  <a:lnTo>
                    <a:pt x="4078533" y="0"/>
                  </a:lnTo>
                  <a:lnTo>
                    <a:pt x="4078533" y="4067849"/>
                  </a:lnTo>
                  <a:lnTo>
                    <a:pt x="0" y="4067849"/>
                  </a:lnTo>
                  <a:close/>
                </a:path>
              </a:pathLst>
            </a:custGeom>
            <a:solidFill>
              <a:srgbClr val="6C483A"/>
            </a:solidFill>
          </p:spPr>
        </p:sp>
        <p:sp>
          <p:nvSpPr>
            <p:cNvPr name="TextBox 4" id="4"/>
            <p:cNvSpPr txBox="true"/>
            <p:nvPr/>
          </p:nvSpPr>
          <p:spPr>
            <a:xfrm>
              <a:off x="0" y="-38100"/>
              <a:ext cx="4078533" cy="41059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313371"/>
            <a:ext cx="6211967" cy="6570944"/>
            <a:chOff x="0" y="0"/>
            <a:chExt cx="8282623" cy="8761258"/>
          </a:xfrm>
        </p:grpSpPr>
        <p:pic>
          <p:nvPicPr>
            <p:cNvPr name="Picture 6" id="6"/>
            <p:cNvPicPr>
              <a:picLocks noChangeAspect="true"/>
            </p:cNvPicPr>
            <p:nvPr/>
          </p:nvPicPr>
          <p:blipFill>
            <a:blip r:embed="rId2"/>
            <a:srcRect l="18093" t="0" r="18921" b="0"/>
            <a:stretch>
              <a:fillRect/>
            </a:stretch>
          </p:blipFill>
          <p:spPr>
            <a:xfrm flipH="false" flipV="false">
              <a:off x="0" y="0"/>
              <a:ext cx="8282623" cy="8761258"/>
            </a:xfrm>
            <a:prstGeom prst="rect">
              <a:avLst/>
            </a:prstGeom>
          </p:spPr>
        </p:pic>
      </p:grpSp>
      <p:sp>
        <p:nvSpPr>
          <p:cNvPr name="TextBox 7" id="7"/>
          <p:cNvSpPr txBox="true"/>
          <p:nvPr/>
        </p:nvSpPr>
        <p:spPr>
          <a:xfrm rot="0">
            <a:off x="9935128" y="561975"/>
            <a:ext cx="6560148" cy="923925"/>
          </a:xfrm>
          <a:prstGeom prst="rect">
            <a:avLst/>
          </a:prstGeom>
        </p:spPr>
        <p:txBody>
          <a:bodyPr anchor="t" rtlCol="false" tIns="0" lIns="0" bIns="0" rIns="0">
            <a:spAutoFit/>
          </a:bodyPr>
          <a:lstStyle/>
          <a:p>
            <a:pPr>
              <a:lnSpc>
                <a:spcPts val="7200"/>
              </a:lnSpc>
            </a:pPr>
            <a:r>
              <a:rPr lang="en-US" sz="6000">
                <a:solidFill>
                  <a:srgbClr val="CA9C6F"/>
                </a:solidFill>
                <a:latin typeface="Montserrat Classic Bold"/>
              </a:rPr>
              <a:t> IMPLEMENTASI</a:t>
            </a:r>
          </a:p>
        </p:txBody>
      </p:sp>
      <p:sp>
        <p:nvSpPr>
          <p:cNvPr name="TextBox 8" id="8"/>
          <p:cNvSpPr txBox="true"/>
          <p:nvPr/>
        </p:nvSpPr>
        <p:spPr>
          <a:xfrm rot="0">
            <a:off x="7990662" y="1765956"/>
            <a:ext cx="9268638" cy="8521044"/>
          </a:xfrm>
          <a:prstGeom prst="rect">
            <a:avLst/>
          </a:prstGeom>
        </p:spPr>
        <p:txBody>
          <a:bodyPr anchor="t" rtlCol="false" tIns="0" lIns="0" bIns="0" rIns="0">
            <a:spAutoFit/>
          </a:bodyPr>
          <a:lstStyle/>
          <a:p>
            <a:pPr marL="711270" indent="-355635" lvl="1">
              <a:lnSpc>
                <a:spcPts val="5633"/>
              </a:lnSpc>
              <a:buFont typeface="Arial"/>
              <a:buChar char="•"/>
            </a:pPr>
            <a:r>
              <a:rPr lang="en-US" sz="3294">
                <a:solidFill>
                  <a:srgbClr val="FFFFFF"/>
                </a:solidFill>
                <a:latin typeface="Montserrat Classic"/>
              </a:rPr>
              <a:t>Pastikan Anda telah menyimpan login.py, registration.py, test_login.py, dan test_registration.py dalam satu direktori.</a:t>
            </a:r>
          </a:p>
          <a:p>
            <a:pPr marL="711270" indent="-355635" lvl="1">
              <a:lnSpc>
                <a:spcPts val="5633"/>
              </a:lnSpc>
              <a:buFont typeface="Arial"/>
              <a:buChar char="•"/>
            </a:pPr>
            <a:r>
              <a:rPr lang="en-US" sz="3294">
                <a:solidFill>
                  <a:srgbClr val="FFFFFF"/>
                </a:solidFill>
                <a:latin typeface="Montserrat Classic"/>
              </a:rPr>
              <a:t>Buka terminal atau command prompt dan arahkan ke direktori tersebut.</a:t>
            </a:r>
          </a:p>
          <a:p>
            <a:pPr marL="711270" indent="-355635" lvl="1">
              <a:lnSpc>
                <a:spcPts val="5633"/>
              </a:lnSpc>
              <a:buFont typeface="Arial"/>
              <a:buChar char="•"/>
            </a:pPr>
            <a:r>
              <a:rPr lang="en-US" sz="3294">
                <a:solidFill>
                  <a:srgbClr val="FFFFFF"/>
                </a:solidFill>
                <a:latin typeface="Montserrat Classic"/>
              </a:rPr>
              <a:t>Jalankan python test_login.py untuk menjalankan unit test form login.</a:t>
            </a:r>
          </a:p>
          <a:p>
            <a:pPr marL="711270" indent="-355635" lvl="1">
              <a:lnSpc>
                <a:spcPts val="5633"/>
              </a:lnSpc>
              <a:buFont typeface="Arial"/>
              <a:buChar char="•"/>
            </a:pPr>
            <a:r>
              <a:rPr lang="en-US" sz="3294">
                <a:solidFill>
                  <a:srgbClr val="FFFFFF"/>
                </a:solidFill>
                <a:latin typeface="Montserrat Classic"/>
              </a:rPr>
              <a:t>Jalankan python test_registration.py untuk menjalankan unit test form registrasi.</a:t>
            </a:r>
          </a:p>
          <a:p>
            <a:pPr algn="l">
              <a:lnSpc>
                <a:spcPts val="5633"/>
              </a:lnSpc>
              <a:spcBef>
                <a:spcPct val="0"/>
              </a:spcBef>
            </a:pPr>
          </a:p>
        </p:txBody>
      </p:sp>
      <p:sp>
        <p:nvSpPr>
          <p:cNvPr name="Freeform 9" id="9"/>
          <p:cNvSpPr/>
          <p:nvPr/>
        </p:nvSpPr>
        <p:spPr>
          <a:xfrm flipH="false" flipV="false" rot="0">
            <a:off x="-750093" y="7913760"/>
            <a:ext cx="2689081" cy="2689081"/>
          </a:xfrm>
          <a:custGeom>
            <a:avLst/>
            <a:gdLst/>
            <a:ahLst/>
            <a:cxnLst/>
            <a:rect r="r" b="b" t="t" l="l"/>
            <a:pathLst>
              <a:path h="2689081" w="2689081">
                <a:moveTo>
                  <a:pt x="0" y="0"/>
                </a:moveTo>
                <a:lnTo>
                  <a:pt x="2689080" y="0"/>
                </a:lnTo>
                <a:lnTo>
                  <a:pt x="2689080" y="2689080"/>
                </a:lnTo>
                <a:lnTo>
                  <a:pt x="0" y="26890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495276" y="-315840"/>
            <a:ext cx="2689081" cy="2689081"/>
          </a:xfrm>
          <a:custGeom>
            <a:avLst/>
            <a:gdLst/>
            <a:ahLst/>
            <a:cxnLst/>
            <a:rect r="r" b="b" t="t" l="l"/>
            <a:pathLst>
              <a:path h="2689081" w="2689081">
                <a:moveTo>
                  <a:pt x="0" y="0"/>
                </a:moveTo>
                <a:lnTo>
                  <a:pt x="2689081" y="0"/>
                </a:lnTo>
                <a:lnTo>
                  <a:pt x="2689081" y="2689080"/>
                </a:lnTo>
                <a:lnTo>
                  <a:pt x="0" y="2689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450171" y="-846334"/>
            <a:ext cx="9053519" cy="12149074"/>
            <a:chOff x="0" y="0"/>
            <a:chExt cx="3028764" cy="4064351"/>
          </a:xfrm>
        </p:grpSpPr>
        <p:sp>
          <p:nvSpPr>
            <p:cNvPr name="Freeform 3" id="3"/>
            <p:cNvSpPr/>
            <p:nvPr/>
          </p:nvSpPr>
          <p:spPr>
            <a:xfrm flipH="false" flipV="false" rot="0">
              <a:off x="0" y="0"/>
              <a:ext cx="3028764" cy="4064351"/>
            </a:xfrm>
            <a:custGeom>
              <a:avLst/>
              <a:gdLst/>
              <a:ahLst/>
              <a:cxnLst/>
              <a:rect r="r" b="b" t="t" l="l"/>
              <a:pathLst>
                <a:path h="4064351" w="3028764">
                  <a:moveTo>
                    <a:pt x="0" y="0"/>
                  </a:moveTo>
                  <a:lnTo>
                    <a:pt x="3028764" y="0"/>
                  </a:lnTo>
                  <a:lnTo>
                    <a:pt x="3028764" y="4064351"/>
                  </a:lnTo>
                  <a:lnTo>
                    <a:pt x="0" y="4064351"/>
                  </a:lnTo>
                  <a:close/>
                </a:path>
              </a:pathLst>
            </a:custGeom>
            <a:solidFill>
              <a:srgbClr val="6C483A"/>
            </a:solidFill>
          </p:spPr>
        </p:sp>
        <p:sp>
          <p:nvSpPr>
            <p:cNvPr name="TextBox 4" id="4"/>
            <p:cNvSpPr txBox="true"/>
            <p:nvPr/>
          </p:nvSpPr>
          <p:spPr>
            <a:xfrm>
              <a:off x="0" y="-38100"/>
              <a:ext cx="3028764" cy="410245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9344025" y="2383968"/>
            <a:ext cx="8115300" cy="5580315"/>
            <a:chOff x="0" y="0"/>
            <a:chExt cx="6159500" cy="4235450"/>
          </a:xfrm>
        </p:grpSpPr>
        <p:sp>
          <p:nvSpPr>
            <p:cNvPr name="Freeform 6" id="6"/>
            <p:cNvSpPr/>
            <p:nvPr/>
          </p:nvSpPr>
          <p:spPr>
            <a:xfrm flipH="false" flipV="false" rot="0">
              <a:off x="0" y="0"/>
              <a:ext cx="6159500" cy="4235450"/>
            </a:xfrm>
            <a:custGeom>
              <a:avLst/>
              <a:gdLst/>
              <a:ahLst/>
              <a:cxnLst/>
              <a:rect r="r" b="b" t="t" l="l"/>
              <a:pathLst>
                <a:path h="4235450" w="6159500">
                  <a:moveTo>
                    <a:pt x="6159500" y="4235450"/>
                  </a:moveTo>
                  <a:lnTo>
                    <a:pt x="0" y="3696970"/>
                  </a:lnTo>
                  <a:lnTo>
                    <a:pt x="0" y="0"/>
                  </a:lnTo>
                  <a:lnTo>
                    <a:pt x="6159500" y="538480"/>
                  </a:lnTo>
                  <a:close/>
                </a:path>
              </a:pathLst>
            </a:custGeom>
            <a:blipFill>
              <a:blip r:embed="rId2"/>
              <a:stretch>
                <a:fillRect l="-1604" t="0" r="-1604" b="0"/>
              </a:stretch>
            </a:blipFill>
          </p:spPr>
        </p:sp>
      </p:grpSp>
      <p:grpSp>
        <p:nvGrpSpPr>
          <p:cNvPr name="Group 7" id="7"/>
          <p:cNvGrpSpPr/>
          <p:nvPr/>
        </p:nvGrpSpPr>
        <p:grpSpPr>
          <a:xfrm rot="0">
            <a:off x="16495276" y="7041511"/>
            <a:ext cx="2885489" cy="4261228"/>
            <a:chOff x="0" y="0"/>
            <a:chExt cx="965312" cy="1425551"/>
          </a:xfrm>
        </p:grpSpPr>
        <p:sp>
          <p:nvSpPr>
            <p:cNvPr name="Freeform 8" id="8"/>
            <p:cNvSpPr/>
            <p:nvPr/>
          </p:nvSpPr>
          <p:spPr>
            <a:xfrm flipH="false" flipV="false" rot="0">
              <a:off x="0" y="0"/>
              <a:ext cx="965312" cy="1425551"/>
            </a:xfrm>
            <a:custGeom>
              <a:avLst/>
              <a:gdLst/>
              <a:ahLst/>
              <a:cxnLst/>
              <a:rect r="r" b="b" t="t" l="l"/>
              <a:pathLst>
                <a:path h="1425551" w="965312">
                  <a:moveTo>
                    <a:pt x="0" y="0"/>
                  </a:moveTo>
                  <a:lnTo>
                    <a:pt x="965312" y="0"/>
                  </a:lnTo>
                  <a:lnTo>
                    <a:pt x="965312" y="1425551"/>
                  </a:lnTo>
                  <a:lnTo>
                    <a:pt x="0" y="1425551"/>
                  </a:lnTo>
                  <a:close/>
                </a:path>
              </a:pathLst>
            </a:custGeom>
            <a:solidFill>
              <a:srgbClr val="A9683D"/>
            </a:solidFill>
          </p:spPr>
        </p:sp>
        <p:sp>
          <p:nvSpPr>
            <p:cNvPr name="TextBox 9" id="9"/>
            <p:cNvSpPr txBox="true"/>
            <p:nvPr/>
          </p:nvSpPr>
          <p:spPr>
            <a:xfrm>
              <a:off x="0" y="-38100"/>
              <a:ext cx="965312" cy="1463651"/>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497032" y="1846406"/>
            <a:ext cx="7753714" cy="7693868"/>
          </a:xfrm>
          <a:prstGeom prst="rect">
            <a:avLst/>
          </a:prstGeom>
        </p:spPr>
        <p:txBody>
          <a:bodyPr anchor="t" rtlCol="false" tIns="0" lIns="0" bIns="0" rIns="0">
            <a:spAutoFit/>
          </a:bodyPr>
          <a:lstStyle/>
          <a:p>
            <a:pPr algn="l" marL="0" indent="0" lvl="0">
              <a:lnSpc>
                <a:spcPts val="5580"/>
              </a:lnSpc>
              <a:spcBef>
                <a:spcPct val="0"/>
              </a:spcBef>
            </a:pPr>
            <a:r>
              <a:rPr lang="en-US" sz="3135">
                <a:solidFill>
                  <a:srgbClr val="FFFFFF"/>
                </a:solidFill>
                <a:latin typeface="Montserrat Classic"/>
              </a:rPr>
              <a:t>CI/CD adalah singkatan dari Continuous Integration dan Continuous Deployment (atau Continuous Delivery), yang merupakan praktik dan metodologi dalam pengembangan perangkat lunak untuk memastikan bahwa perubahan dalam kode sumber dapat diintegrasikan dan dideploy secara otomatis dan terus-menerus ke lingkungan produksi atau pengujian.</a:t>
            </a:r>
          </a:p>
        </p:txBody>
      </p:sp>
      <p:sp>
        <p:nvSpPr>
          <p:cNvPr name="TextBox 11" id="11"/>
          <p:cNvSpPr txBox="true"/>
          <p:nvPr/>
        </p:nvSpPr>
        <p:spPr>
          <a:xfrm rot="0">
            <a:off x="497032" y="557212"/>
            <a:ext cx="7753714" cy="942975"/>
          </a:xfrm>
          <a:prstGeom prst="rect">
            <a:avLst/>
          </a:prstGeom>
        </p:spPr>
        <p:txBody>
          <a:bodyPr anchor="t" rtlCol="false" tIns="0" lIns="0" bIns="0" rIns="0">
            <a:spAutoFit/>
          </a:bodyPr>
          <a:lstStyle/>
          <a:p>
            <a:pPr>
              <a:lnSpc>
                <a:spcPts val="7439"/>
              </a:lnSpc>
            </a:pPr>
            <a:r>
              <a:rPr lang="en-US" sz="6199">
                <a:solidFill>
                  <a:srgbClr val="CA9C6F"/>
                </a:solidFill>
                <a:latin typeface="Montserrat Classic Bold"/>
              </a:rPr>
              <a:t>PENGERTIAN CI/CD</a:t>
            </a:r>
          </a:p>
        </p:txBody>
      </p:sp>
      <p:sp>
        <p:nvSpPr>
          <p:cNvPr name="Freeform 12" id="12"/>
          <p:cNvSpPr/>
          <p:nvPr/>
        </p:nvSpPr>
        <p:spPr>
          <a:xfrm flipH="false" flipV="false" rot="0">
            <a:off x="16495276" y="-315840"/>
            <a:ext cx="2689081" cy="2689081"/>
          </a:xfrm>
          <a:custGeom>
            <a:avLst/>
            <a:gdLst/>
            <a:ahLst/>
            <a:cxnLst/>
            <a:rect r="r" b="b" t="t" l="l"/>
            <a:pathLst>
              <a:path h="2689081" w="2689081">
                <a:moveTo>
                  <a:pt x="0" y="0"/>
                </a:moveTo>
                <a:lnTo>
                  <a:pt x="2689081" y="0"/>
                </a:lnTo>
                <a:lnTo>
                  <a:pt x="2689081" y="2689080"/>
                </a:lnTo>
                <a:lnTo>
                  <a:pt x="0" y="26890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8677036" y="-936264"/>
            <a:ext cx="9610964" cy="12159529"/>
            <a:chOff x="0" y="0"/>
            <a:chExt cx="3215252" cy="4067849"/>
          </a:xfrm>
        </p:grpSpPr>
        <p:sp>
          <p:nvSpPr>
            <p:cNvPr name="Freeform 3" id="3"/>
            <p:cNvSpPr/>
            <p:nvPr/>
          </p:nvSpPr>
          <p:spPr>
            <a:xfrm flipH="false" flipV="false" rot="0">
              <a:off x="0" y="0"/>
              <a:ext cx="3215252" cy="4067849"/>
            </a:xfrm>
            <a:custGeom>
              <a:avLst/>
              <a:gdLst/>
              <a:ahLst/>
              <a:cxnLst/>
              <a:rect r="r" b="b" t="t" l="l"/>
              <a:pathLst>
                <a:path h="4067849" w="3215252">
                  <a:moveTo>
                    <a:pt x="0" y="0"/>
                  </a:moveTo>
                  <a:lnTo>
                    <a:pt x="3215252" y="0"/>
                  </a:lnTo>
                  <a:lnTo>
                    <a:pt x="3215252" y="4067849"/>
                  </a:lnTo>
                  <a:lnTo>
                    <a:pt x="0" y="4067849"/>
                  </a:lnTo>
                  <a:close/>
                </a:path>
              </a:pathLst>
            </a:custGeom>
            <a:solidFill>
              <a:srgbClr val="6C483A"/>
            </a:solidFill>
          </p:spPr>
        </p:sp>
        <p:sp>
          <p:nvSpPr>
            <p:cNvPr name="TextBox 4" id="4"/>
            <p:cNvSpPr txBox="true"/>
            <p:nvPr/>
          </p:nvSpPr>
          <p:spPr>
            <a:xfrm>
              <a:off x="0" y="-38100"/>
              <a:ext cx="3215252" cy="41059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1028700" y="4333132"/>
            <a:ext cx="7126620" cy="4318332"/>
            <a:chOff x="0" y="0"/>
            <a:chExt cx="6922770" cy="4194810"/>
          </a:xfrm>
        </p:grpSpPr>
        <p:sp>
          <p:nvSpPr>
            <p:cNvPr name="Freeform 6" id="6"/>
            <p:cNvSpPr/>
            <p:nvPr/>
          </p:nvSpPr>
          <p:spPr>
            <a:xfrm flipH="false" flipV="false" rot="0">
              <a:off x="-138430" y="-199390"/>
              <a:ext cx="7198360" cy="4594860"/>
            </a:xfrm>
            <a:custGeom>
              <a:avLst/>
              <a:gdLst/>
              <a:ahLst/>
              <a:cxnLst/>
              <a:rect r="r" b="b" t="t" l="l"/>
              <a:pathLst>
                <a:path h="4594860" w="7198360">
                  <a:moveTo>
                    <a:pt x="3332480" y="248920"/>
                  </a:moveTo>
                  <a:cubicBezTo>
                    <a:pt x="5238750" y="0"/>
                    <a:pt x="6902450" y="715010"/>
                    <a:pt x="7051040" y="1846580"/>
                  </a:cubicBezTo>
                  <a:cubicBezTo>
                    <a:pt x="7198360" y="2978150"/>
                    <a:pt x="5773420" y="4097020"/>
                    <a:pt x="3868420" y="4345940"/>
                  </a:cubicBezTo>
                  <a:cubicBezTo>
                    <a:pt x="1963420" y="4594860"/>
                    <a:pt x="297180" y="3878580"/>
                    <a:pt x="148590" y="2748280"/>
                  </a:cubicBezTo>
                  <a:cubicBezTo>
                    <a:pt x="0" y="1617980"/>
                    <a:pt x="1426210" y="497840"/>
                    <a:pt x="3332480" y="248920"/>
                  </a:cubicBezTo>
                  <a:close/>
                </a:path>
              </a:pathLst>
            </a:custGeom>
            <a:blipFill>
              <a:blip r:embed="rId2"/>
              <a:stretch>
                <a:fillRect l="0" t="-618" r="0" b="-9318"/>
              </a:stretch>
            </a:blipFill>
          </p:spPr>
        </p:sp>
      </p:grpSp>
      <p:sp>
        <p:nvSpPr>
          <p:cNvPr name="TextBox 7" id="7"/>
          <p:cNvSpPr txBox="true"/>
          <p:nvPr/>
        </p:nvSpPr>
        <p:spPr>
          <a:xfrm rot="0">
            <a:off x="0" y="1681037"/>
            <a:ext cx="8360278" cy="1977819"/>
          </a:xfrm>
          <a:prstGeom prst="rect">
            <a:avLst/>
          </a:prstGeom>
        </p:spPr>
        <p:txBody>
          <a:bodyPr anchor="t" rtlCol="false" tIns="0" lIns="0" bIns="0" rIns="0">
            <a:spAutoFit/>
          </a:bodyPr>
          <a:lstStyle/>
          <a:p>
            <a:pPr algn="ctr">
              <a:lnSpc>
                <a:spcPts val="7688"/>
              </a:lnSpc>
            </a:pPr>
            <a:r>
              <a:rPr lang="en-US" sz="7322">
                <a:solidFill>
                  <a:srgbClr val="A9683D"/>
                </a:solidFill>
                <a:latin typeface="Montserrat Classic Bold"/>
              </a:rPr>
              <a:t>KARAKTERISTIK CI/CD</a:t>
            </a:r>
          </a:p>
        </p:txBody>
      </p:sp>
      <p:sp>
        <p:nvSpPr>
          <p:cNvPr name="TextBox 8" id="8"/>
          <p:cNvSpPr txBox="true"/>
          <p:nvPr/>
        </p:nvSpPr>
        <p:spPr>
          <a:xfrm rot="0">
            <a:off x="8934631" y="523524"/>
            <a:ext cx="8773675" cy="9263021"/>
          </a:xfrm>
          <a:prstGeom prst="rect">
            <a:avLst/>
          </a:prstGeom>
        </p:spPr>
        <p:txBody>
          <a:bodyPr anchor="t" rtlCol="false" tIns="0" lIns="0" bIns="0" rIns="0">
            <a:spAutoFit/>
          </a:bodyPr>
          <a:lstStyle/>
          <a:p>
            <a:pPr algn="l" marL="705387" indent="-352694" lvl="1">
              <a:lnSpc>
                <a:spcPts val="4933"/>
              </a:lnSpc>
              <a:spcBef>
                <a:spcPct val="0"/>
              </a:spcBef>
              <a:buFont typeface="Arial"/>
              <a:buChar char="•"/>
            </a:pPr>
            <a:r>
              <a:rPr lang="en-US" sz="3267">
                <a:solidFill>
                  <a:srgbClr val="FFFFFF"/>
                </a:solidFill>
                <a:latin typeface="Montserrat Classic"/>
              </a:rPr>
              <a:t>Mengot</a:t>
            </a:r>
            <a:r>
              <a:rPr lang="en-US" sz="3267" strike="noStrike" u="none">
                <a:solidFill>
                  <a:srgbClr val="FFFFFF"/>
                </a:solidFill>
                <a:latin typeface="Montserrat Classic"/>
              </a:rPr>
              <a:t>omatisasi proses pengujian, pengiriman, dan penerapan kode.</a:t>
            </a:r>
          </a:p>
          <a:p>
            <a:pPr algn="l" marL="705387" indent="-352694" lvl="1">
              <a:lnSpc>
                <a:spcPts val="4933"/>
              </a:lnSpc>
              <a:spcBef>
                <a:spcPct val="0"/>
              </a:spcBef>
              <a:buFont typeface="Arial"/>
              <a:buChar char="•"/>
            </a:pPr>
            <a:r>
              <a:rPr lang="en-US" sz="3267" strike="noStrike" u="none">
                <a:solidFill>
                  <a:srgbClr val="FFFFFF"/>
                </a:solidFill>
                <a:latin typeface="Montserrat Classic"/>
              </a:rPr>
              <a:t>Memungkinkan pengembang untuk fokus pada pengembangan fitur baru.</a:t>
            </a:r>
          </a:p>
          <a:p>
            <a:pPr algn="l" marL="705387" indent="-352694" lvl="1">
              <a:lnSpc>
                <a:spcPts val="4933"/>
              </a:lnSpc>
              <a:spcBef>
                <a:spcPct val="0"/>
              </a:spcBef>
              <a:buFont typeface="Arial"/>
              <a:buChar char="•"/>
            </a:pPr>
            <a:r>
              <a:rPr lang="en-US" sz="3267" strike="noStrike" u="none">
                <a:solidFill>
                  <a:srgbClr val="FFFFFF"/>
                </a:solidFill>
                <a:latin typeface="Montserrat Classic"/>
              </a:rPr>
              <a:t>Meningkatkan kolaborasi antara tim pengembang.</a:t>
            </a:r>
          </a:p>
          <a:p>
            <a:pPr algn="l" marL="705387" indent="-352694" lvl="1">
              <a:lnSpc>
                <a:spcPts val="4933"/>
              </a:lnSpc>
              <a:spcBef>
                <a:spcPct val="0"/>
              </a:spcBef>
              <a:buFont typeface="Arial"/>
              <a:buChar char="•"/>
            </a:pPr>
            <a:r>
              <a:rPr lang="en-US" sz="3267" strike="noStrike" u="none">
                <a:solidFill>
                  <a:srgbClr val="FFFFFF"/>
                </a:solidFill>
                <a:latin typeface="Montserrat Classic"/>
              </a:rPr>
              <a:t>Mempercepat waktu pengiriman produk ke pasar.</a:t>
            </a:r>
          </a:p>
          <a:p>
            <a:pPr algn="l" marL="705387" indent="-352694" lvl="1">
              <a:lnSpc>
                <a:spcPts val="4933"/>
              </a:lnSpc>
              <a:spcBef>
                <a:spcPct val="0"/>
              </a:spcBef>
              <a:buFont typeface="Arial"/>
              <a:buChar char="•"/>
            </a:pPr>
            <a:r>
              <a:rPr lang="en-US" sz="3267" strike="noStrike" u="none">
                <a:solidFill>
                  <a:srgbClr val="FFFFFF"/>
                </a:solidFill>
                <a:latin typeface="Montserrat Classic"/>
              </a:rPr>
              <a:t>Memerlukan pengujian yang ketat dan otomatis untuk memastikan kualitas kode.</a:t>
            </a:r>
          </a:p>
          <a:p>
            <a:pPr algn="l" marL="705387" indent="-352694" lvl="1">
              <a:lnSpc>
                <a:spcPts val="4933"/>
              </a:lnSpc>
              <a:spcBef>
                <a:spcPct val="0"/>
              </a:spcBef>
              <a:buFont typeface="Arial"/>
              <a:buChar char="•"/>
            </a:pPr>
            <a:r>
              <a:rPr lang="en-US" sz="3267" strike="noStrike" u="none">
                <a:solidFill>
                  <a:srgbClr val="FFFFFF"/>
                </a:solidFill>
                <a:latin typeface="Montserrat Classic"/>
              </a:rPr>
              <a:t>Memerlukan infrastruktur yang kuat dan skalabel untuk menangani alur kerja CI/CD yang kompleks.</a:t>
            </a:r>
          </a:p>
          <a:p>
            <a:pPr algn="l" marL="0" indent="0" lvl="0">
              <a:lnSpc>
                <a:spcPts val="4933"/>
              </a:lnSpc>
              <a:spcBef>
                <a:spcPct val="0"/>
              </a:spcBef>
            </a:pPr>
          </a:p>
        </p:txBody>
      </p:sp>
      <p:sp>
        <p:nvSpPr>
          <p:cNvPr name="Freeform 9" id="9"/>
          <p:cNvSpPr/>
          <p:nvPr/>
        </p:nvSpPr>
        <p:spPr>
          <a:xfrm flipH="false" flipV="false" rot="0">
            <a:off x="16685019" y="8659957"/>
            <a:ext cx="2046576" cy="2046576"/>
          </a:xfrm>
          <a:custGeom>
            <a:avLst/>
            <a:gdLst/>
            <a:ahLst/>
            <a:cxnLst/>
            <a:rect r="r" b="b" t="t" l="l"/>
            <a:pathLst>
              <a:path h="2046576" w="2046576">
                <a:moveTo>
                  <a:pt x="0" y="0"/>
                </a:moveTo>
                <a:lnTo>
                  <a:pt x="2046576" y="0"/>
                </a:lnTo>
                <a:lnTo>
                  <a:pt x="2046576" y="2046576"/>
                </a:lnTo>
                <a:lnTo>
                  <a:pt x="0" y="2046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305654" y="7015928"/>
            <a:ext cx="3271072" cy="3271072"/>
          </a:xfrm>
          <a:custGeom>
            <a:avLst/>
            <a:gdLst/>
            <a:ahLst/>
            <a:cxnLst/>
            <a:rect r="r" b="b" t="t" l="l"/>
            <a:pathLst>
              <a:path h="3271072" w="3271072">
                <a:moveTo>
                  <a:pt x="0" y="0"/>
                </a:moveTo>
                <a:lnTo>
                  <a:pt x="3271073" y="0"/>
                </a:lnTo>
                <a:lnTo>
                  <a:pt x="3271073" y="3271072"/>
                </a:lnTo>
                <a:lnTo>
                  <a:pt x="0" y="3271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sp>
        <p:nvSpPr>
          <p:cNvPr name="TextBox 2" id="2"/>
          <p:cNvSpPr txBox="true"/>
          <p:nvPr/>
        </p:nvSpPr>
        <p:spPr>
          <a:xfrm rot="0">
            <a:off x="3272527" y="518812"/>
            <a:ext cx="12731245" cy="1124551"/>
          </a:xfrm>
          <a:prstGeom prst="rect">
            <a:avLst/>
          </a:prstGeom>
        </p:spPr>
        <p:txBody>
          <a:bodyPr anchor="t" rtlCol="false" tIns="0" lIns="0" bIns="0" rIns="0">
            <a:spAutoFit/>
          </a:bodyPr>
          <a:lstStyle/>
          <a:p>
            <a:pPr algn="ctr">
              <a:lnSpc>
                <a:spcPts val="8546"/>
              </a:lnSpc>
            </a:pPr>
            <a:r>
              <a:rPr lang="en-US" sz="8139">
                <a:solidFill>
                  <a:srgbClr val="8A4314"/>
                </a:solidFill>
                <a:latin typeface="Montserrat Classic Bold"/>
              </a:rPr>
              <a:t>KARAKTERISTIK CI/CD</a:t>
            </a:r>
          </a:p>
        </p:txBody>
      </p:sp>
      <p:sp>
        <p:nvSpPr>
          <p:cNvPr name="TextBox 3" id="3"/>
          <p:cNvSpPr txBox="true"/>
          <p:nvPr/>
        </p:nvSpPr>
        <p:spPr>
          <a:xfrm rot="0">
            <a:off x="2234576" y="2294526"/>
            <a:ext cx="15739579" cy="7207875"/>
          </a:xfrm>
          <a:prstGeom prst="rect">
            <a:avLst/>
          </a:prstGeom>
        </p:spPr>
        <p:txBody>
          <a:bodyPr anchor="t" rtlCol="false" tIns="0" lIns="0" bIns="0" rIns="0">
            <a:spAutoFit/>
          </a:bodyPr>
          <a:lstStyle/>
          <a:p>
            <a:pPr algn="just" marL="700302" indent="-350151" lvl="1">
              <a:lnSpc>
                <a:spcPts val="5806"/>
              </a:lnSpc>
              <a:spcBef>
                <a:spcPct val="0"/>
              </a:spcBef>
              <a:buFont typeface="Arial"/>
              <a:buChar char="•"/>
            </a:pPr>
            <a:r>
              <a:rPr lang="en-US" sz="3243" strike="noStrike" u="none">
                <a:solidFill>
                  <a:srgbClr val="33261A"/>
                </a:solidFill>
                <a:latin typeface="Montserrat Classic"/>
              </a:rPr>
              <a:t>Mengotomatisasi proses pengujian, pengiriman, dan penerapan kode.</a:t>
            </a:r>
          </a:p>
          <a:p>
            <a:pPr algn="just" marL="700302" indent="-350151" lvl="1">
              <a:lnSpc>
                <a:spcPts val="5806"/>
              </a:lnSpc>
              <a:spcBef>
                <a:spcPct val="0"/>
              </a:spcBef>
              <a:buFont typeface="Arial"/>
              <a:buChar char="•"/>
            </a:pPr>
            <a:r>
              <a:rPr lang="en-US" sz="3243" strike="noStrike" u="none">
                <a:solidFill>
                  <a:srgbClr val="33261A"/>
                </a:solidFill>
                <a:latin typeface="Montserrat Classic"/>
              </a:rPr>
              <a:t>Memungkinkan pengembang untuk fokus pada pengembangan fitur baru.</a:t>
            </a:r>
          </a:p>
          <a:p>
            <a:pPr algn="just" marL="700302" indent="-350151" lvl="1">
              <a:lnSpc>
                <a:spcPts val="5806"/>
              </a:lnSpc>
              <a:spcBef>
                <a:spcPct val="0"/>
              </a:spcBef>
              <a:buFont typeface="Arial"/>
              <a:buChar char="•"/>
            </a:pPr>
            <a:r>
              <a:rPr lang="en-US" sz="3243" strike="noStrike" u="none">
                <a:solidFill>
                  <a:srgbClr val="33261A"/>
                </a:solidFill>
                <a:latin typeface="Montserrat Classic"/>
              </a:rPr>
              <a:t>Meningkatkan kolaborasi antara tim pengembang.</a:t>
            </a:r>
          </a:p>
          <a:p>
            <a:pPr algn="just" marL="700302" indent="-350151" lvl="1">
              <a:lnSpc>
                <a:spcPts val="5806"/>
              </a:lnSpc>
              <a:spcBef>
                <a:spcPct val="0"/>
              </a:spcBef>
              <a:buFont typeface="Arial"/>
              <a:buChar char="•"/>
            </a:pPr>
            <a:r>
              <a:rPr lang="en-US" sz="3243" strike="noStrike" u="none">
                <a:solidFill>
                  <a:srgbClr val="33261A"/>
                </a:solidFill>
                <a:latin typeface="Montserrat Classic"/>
              </a:rPr>
              <a:t>Mempercepat waktu pengiriman produk ke pasar.</a:t>
            </a:r>
          </a:p>
          <a:p>
            <a:pPr algn="just" marL="700302" indent="-350151" lvl="1">
              <a:lnSpc>
                <a:spcPts val="5806"/>
              </a:lnSpc>
              <a:spcBef>
                <a:spcPct val="0"/>
              </a:spcBef>
              <a:buFont typeface="Arial"/>
              <a:buChar char="•"/>
            </a:pPr>
            <a:r>
              <a:rPr lang="en-US" sz="3243" strike="noStrike" u="none">
                <a:solidFill>
                  <a:srgbClr val="33261A"/>
                </a:solidFill>
                <a:latin typeface="Montserrat Classic"/>
              </a:rPr>
              <a:t>Memerlukan pengujian yang ketat dan otomatis untuk memastikan kualitas kode.</a:t>
            </a:r>
          </a:p>
          <a:p>
            <a:pPr algn="just" marL="700302" indent="-350151" lvl="1">
              <a:lnSpc>
                <a:spcPts val="5806"/>
              </a:lnSpc>
              <a:spcBef>
                <a:spcPct val="0"/>
              </a:spcBef>
              <a:buFont typeface="Arial"/>
              <a:buChar char="•"/>
            </a:pPr>
            <a:r>
              <a:rPr lang="en-US" sz="3243" strike="noStrike" u="none">
                <a:solidFill>
                  <a:srgbClr val="33261A"/>
                </a:solidFill>
                <a:latin typeface="Montserrat Classic"/>
              </a:rPr>
              <a:t>Memerlukan infrastruktur yang kuat dan skalabel untuk menangani alur kerja CI/CD yang kompleks.</a:t>
            </a:r>
          </a:p>
          <a:p>
            <a:pPr algn="just" marL="0" indent="0" lvl="0">
              <a:lnSpc>
                <a:spcPts val="5806"/>
              </a:lnSpc>
              <a:spcBef>
                <a:spcPct val="0"/>
              </a:spcBef>
            </a:pPr>
          </a:p>
        </p:txBody>
      </p:sp>
      <p:grpSp>
        <p:nvGrpSpPr>
          <p:cNvPr name="Group 4" id="4"/>
          <p:cNvGrpSpPr/>
          <p:nvPr/>
        </p:nvGrpSpPr>
        <p:grpSpPr>
          <a:xfrm rot="0">
            <a:off x="-5119382" y="-1367510"/>
            <a:ext cx="6698443" cy="12149074"/>
            <a:chOff x="0" y="0"/>
            <a:chExt cx="2240897" cy="4064351"/>
          </a:xfrm>
        </p:grpSpPr>
        <p:sp>
          <p:nvSpPr>
            <p:cNvPr name="Freeform 5" id="5"/>
            <p:cNvSpPr/>
            <p:nvPr/>
          </p:nvSpPr>
          <p:spPr>
            <a:xfrm flipH="false" flipV="false" rot="0">
              <a:off x="0" y="0"/>
              <a:ext cx="2240897" cy="4064351"/>
            </a:xfrm>
            <a:custGeom>
              <a:avLst/>
              <a:gdLst/>
              <a:ahLst/>
              <a:cxnLst/>
              <a:rect r="r" b="b" t="t" l="l"/>
              <a:pathLst>
                <a:path h="4064351" w="2240897">
                  <a:moveTo>
                    <a:pt x="0" y="0"/>
                  </a:moveTo>
                  <a:lnTo>
                    <a:pt x="2240897" y="0"/>
                  </a:lnTo>
                  <a:lnTo>
                    <a:pt x="2240897" y="4064351"/>
                  </a:lnTo>
                  <a:lnTo>
                    <a:pt x="0" y="4064351"/>
                  </a:lnTo>
                  <a:close/>
                </a:path>
              </a:pathLst>
            </a:custGeom>
            <a:solidFill>
              <a:srgbClr val="6C483A"/>
            </a:solidFill>
          </p:spPr>
        </p:sp>
        <p:sp>
          <p:nvSpPr>
            <p:cNvPr name="TextBox 6" id="6"/>
            <p:cNvSpPr txBox="true"/>
            <p:nvPr/>
          </p:nvSpPr>
          <p:spPr>
            <a:xfrm>
              <a:off x="0" y="-38100"/>
              <a:ext cx="2240897" cy="4102451"/>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7259300" y="9258300"/>
            <a:ext cx="2596948" cy="2596948"/>
          </a:xfrm>
          <a:custGeom>
            <a:avLst/>
            <a:gdLst/>
            <a:ahLst/>
            <a:cxnLst/>
            <a:rect r="r" b="b" t="t" l="l"/>
            <a:pathLst>
              <a:path h="2596948" w="2596948">
                <a:moveTo>
                  <a:pt x="0" y="0"/>
                </a:moveTo>
                <a:lnTo>
                  <a:pt x="2596948" y="0"/>
                </a:lnTo>
                <a:lnTo>
                  <a:pt x="2596948" y="2596948"/>
                </a:lnTo>
                <a:lnTo>
                  <a:pt x="0" y="2596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0661" y="-828167"/>
            <a:ext cx="2599722" cy="2599722"/>
          </a:xfrm>
          <a:custGeom>
            <a:avLst/>
            <a:gdLst/>
            <a:ahLst/>
            <a:cxnLst/>
            <a:rect r="r" b="b" t="t" l="l"/>
            <a:pathLst>
              <a:path h="2599722" w="2599722">
                <a:moveTo>
                  <a:pt x="0" y="0"/>
                </a:moveTo>
                <a:lnTo>
                  <a:pt x="2599723" y="0"/>
                </a:lnTo>
                <a:lnTo>
                  <a:pt x="2599723" y="2599722"/>
                </a:lnTo>
                <a:lnTo>
                  <a:pt x="0" y="2599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1149376" y="-703257"/>
            <a:ext cx="10293376" cy="11920540"/>
            <a:chOff x="0" y="0"/>
            <a:chExt cx="2711013" cy="3139566"/>
          </a:xfrm>
        </p:grpSpPr>
        <p:sp>
          <p:nvSpPr>
            <p:cNvPr name="Freeform 3" id="3"/>
            <p:cNvSpPr/>
            <p:nvPr/>
          </p:nvSpPr>
          <p:spPr>
            <a:xfrm flipH="false" flipV="false" rot="0">
              <a:off x="0" y="0"/>
              <a:ext cx="2711013" cy="3139566"/>
            </a:xfrm>
            <a:custGeom>
              <a:avLst/>
              <a:gdLst/>
              <a:ahLst/>
              <a:cxnLst/>
              <a:rect r="r" b="b" t="t" l="l"/>
              <a:pathLst>
                <a:path h="3139566" w="2711013">
                  <a:moveTo>
                    <a:pt x="0" y="0"/>
                  </a:moveTo>
                  <a:lnTo>
                    <a:pt x="2711013" y="0"/>
                  </a:lnTo>
                  <a:lnTo>
                    <a:pt x="2711013" y="3139566"/>
                  </a:lnTo>
                  <a:lnTo>
                    <a:pt x="0" y="3139566"/>
                  </a:lnTo>
                  <a:close/>
                </a:path>
              </a:pathLst>
            </a:custGeom>
            <a:solidFill>
              <a:srgbClr val="A9683D"/>
            </a:solidFill>
          </p:spPr>
        </p:sp>
        <p:sp>
          <p:nvSpPr>
            <p:cNvPr name="TextBox 4" id="4"/>
            <p:cNvSpPr txBox="true"/>
            <p:nvPr/>
          </p:nvSpPr>
          <p:spPr>
            <a:xfrm>
              <a:off x="0" y="-38100"/>
              <a:ext cx="2711013" cy="317766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11126" y="1654103"/>
            <a:ext cx="8270400" cy="8297392"/>
          </a:xfrm>
          <a:prstGeom prst="rect">
            <a:avLst/>
          </a:prstGeom>
        </p:spPr>
        <p:txBody>
          <a:bodyPr anchor="t" rtlCol="false" tIns="0" lIns="0" bIns="0" rIns="0">
            <a:spAutoFit/>
          </a:bodyPr>
          <a:lstStyle/>
          <a:p>
            <a:pPr algn="just" marL="702617" indent="-351308" lvl="1">
              <a:lnSpc>
                <a:spcPts val="6671"/>
              </a:lnSpc>
              <a:buFont typeface="Arial"/>
              <a:buChar char="•"/>
            </a:pPr>
            <a:r>
              <a:rPr lang="en-US" sz="3254">
                <a:solidFill>
                  <a:srgbClr val="33261A"/>
                </a:solidFill>
                <a:latin typeface="Montserrat Classic"/>
              </a:rPr>
              <a:t>Memerlukan waktu dan biaya untuk mengonfigurasi dan mengelola alur kerja CI/CD.</a:t>
            </a:r>
          </a:p>
          <a:p>
            <a:pPr algn="just" marL="702617" indent="-351308" lvl="1">
              <a:lnSpc>
                <a:spcPts val="6671"/>
              </a:lnSpc>
              <a:buFont typeface="Arial"/>
              <a:buChar char="•"/>
            </a:pPr>
            <a:r>
              <a:rPr lang="en-US" sz="3254">
                <a:solidFill>
                  <a:srgbClr val="33261A"/>
                </a:solidFill>
                <a:latin typeface="Montserrat Classic"/>
              </a:rPr>
              <a:t>Memerlukan pengujian yang ketat dan otomatis untuk memastikan kualitas kode.</a:t>
            </a:r>
          </a:p>
          <a:p>
            <a:pPr algn="just" marL="702617" indent="-351308" lvl="1">
              <a:lnSpc>
                <a:spcPts val="6671"/>
              </a:lnSpc>
              <a:buFont typeface="Arial"/>
              <a:buChar char="•"/>
            </a:pPr>
            <a:r>
              <a:rPr lang="en-US" sz="3254">
                <a:solidFill>
                  <a:srgbClr val="33261A"/>
                </a:solidFill>
                <a:latin typeface="Montserrat Classic"/>
              </a:rPr>
              <a:t>Memerlukan infrastruktur yang kuat dan skalabel untuk menangani alur kerja CI/CD yang kompleks.</a:t>
            </a:r>
          </a:p>
          <a:p>
            <a:pPr algn="just">
              <a:lnSpc>
                <a:spcPts val="6671"/>
              </a:lnSpc>
            </a:pPr>
          </a:p>
        </p:txBody>
      </p:sp>
      <p:sp>
        <p:nvSpPr>
          <p:cNvPr name="TextBox 6" id="6"/>
          <p:cNvSpPr txBox="true"/>
          <p:nvPr/>
        </p:nvSpPr>
        <p:spPr>
          <a:xfrm rot="0">
            <a:off x="10488540" y="466725"/>
            <a:ext cx="7109397" cy="1123950"/>
          </a:xfrm>
          <a:prstGeom prst="rect">
            <a:avLst/>
          </a:prstGeom>
        </p:spPr>
        <p:txBody>
          <a:bodyPr anchor="t" rtlCol="false" tIns="0" lIns="0" bIns="0" rIns="0">
            <a:spAutoFit/>
          </a:bodyPr>
          <a:lstStyle/>
          <a:p>
            <a:pPr>
              <a:lnSpc>
                <a:spcPts val="8879"/>
              </a:lnSpc>
            </a:pPr>
            <a:r>
              <a:rPr lang="en-US" sz="7399">
                <a:solidFill>
                  <a:srgbClr val="6C483A"/>
                </a:solidFill>
                <a:latin typeface="Montserrat Classic Bold"/>
              </a:rPr>
              <a:t>KEKURANGAN</a:t>
            </a:r>
          </a:p>
        </p:txBody>
      </p:sp>
      <p:sp>
        <p:nvSpPr>
          <p:cNvPr name="TextBox 7" id="7"/>
          <p:cNvSpPr txBox="true"/>
          <p:nvPr/>
        </p:nvSpPr>
        <p:spPr>
          <a:xfrm rot="0">
            <a:off x="214981" y="1739828"/>
            <a:ext cx="8510559" cy="8865423"/>
          </a:xfrm>
          <a:prstGeom prst="rect">
            <a:avLst/>
          </a:prstGeom>
        </p:spPr>
        <p:txBody>
          <a:bodyPr anchor="t" rtlCol="false" tIns="0" lIns="0" bIns="0" rIns="0">
            <a:spAutoFit/>
          </a:bodyPr>
          <a:lstStyle/>
          <a:p>
            <a:pPr algn="l" marL="727072" indent="-363536" lvl="1">
              <a:lnSpc>
                <a:spcPts val="5859"/>
              </a:lnSpc>
              <a:spcBef>
                <a:spcPct val="0"/>
              </a:spcBef>
              <a:buFont typeface="Arial"/>
              <a:buChar char="•"/>
            </a:pPr>
            <a:r>
              <a:rPr lang="en-US" sz="3367" strike="noStrike" u="none">
                <a:solidFill>
                  <a:srgbClr val="FFFFFF"/>
                </a:solidFill>
                <a:latin typeface="Montserrat Classic"/>
              </a:rPr>
              <a:t>Mempercepat waktu pengiriman produk ke pasar.</a:t>
            </a:r>
          </a:p>
          <a:p>
            <a:pPr algn="l" marL="727072" indent="-363536" lvl="1">
              <a:lnSpc>
                <a:spcPts val="5859"/>
              </a:lnSpc>
              <a:spcBef>
                <a:spcPct val="0"/>
              </a:spcBef>
              <a:buFont typeface="Arial"/>
              <a:buChar char="•"/>
            </a:pPr>
            <a:r>
              <a:rPr lang="en-US" sz="3367" strike="noStrike" u="none">
                <a:solidFill>
                  <a:srgbClr val="FFFFFF"/>
                </a:solidFill>
                <a:latin typeface="Montserrat Classic"/>
              </a:rPr>
              <a:t>Mengurangi risiko kesalahan manusia.</a:t>
            </a:r>
          </a:p>
          <a:p>
            <a:pPr algn="l" marL="727072" indent="-363536" lvl="1">
              <a:lnSpc>
                <a:spcPts val="5859"/>
              </a:lnSpc>
              <a:spcBef>
                <a:spcPct val="0"/>
              </a:spcBef>
              <a:buFont typeface="Arial"/>
              <a:buChar char="•"/>
            </a:pPr>
            <a:r>
              <a:rPr lang="en-US" sz="3367" strike="noStrike" u="none">
                <a:solidFill>
                  <a:srgbClr val="FFFFFF"/>
                </a:solidFill>
                <a:latin typeface="Montserrat Classic"/>
              </a:rPr>
              <a:t>Meningkatkan kualitas kode dan mengurangi technical debt.</a:t>
            </a:r>
          </a:p>
          <a:p>
            <a:pPr algn="l" marL="727072" indent="-363536" lvl="1">
              <a:lnSpc>
                <a:spcPts val="5859"/>
              </a:lnSpc>
              <a:spcBef>
                <a:spcPct val="0"/>
              </a:spcBef>
              <a:buFont typeface="Arial"/>
              <a:buChar char="•"/>
            </a:pPr>
            <a:r>
              <a:rPr lang="en-US" sz="3367" strike="noStrike" u="none">
                <a:solidFill>
                  <a:srgbClr val="FFFFFF"/>
                </a:solidFill>
                <a:latin typeface="Montserrat Classic"/>
              </a:rPr>
              <a:t>Meningkatkan kolaborasi antara tim pengembang.</a:t>
            </a:r>
          </a:p>
          <a:p>
            <a:pPr algn="l" marL="727072" indent="-363536" lvl="1">
              <a:lnSpc>
                <a:spcPts val="5859"/>
              </a:lnSpc>
              <a:spcBef>
                <a:spcPct val="0"/>
              </a:spcBef>
              <a:buFont typeface="Arial"/>
              <a:buChar char="•"/>
            </a:pPr>
            <a:r>
              <a:rPr lang="en-US" sz="3367" strike="noStrike" u="none">
                <a:solidFill>
                  <a:srgbClr val="FFFFFF"/>
                </a:solidFill>
                <a:latin typeface="Montserrat Classic"/>
              </a:rPr>
              <a:t>Memungkinkan pengembang untuk fokus pada pengembangan fitur baru.</a:t>
            </a:r>
          </a:p>
          <a:p>
            <a:pPr algn="l" marL="0" indent="0" lvl="1">
              <a:lnSpc>
                <a:spcPts val="5859"/>
              </a:lnSpc>
              <a:spcBef>
                <a:spcPct val="0"/>
              </a:spcBef>
            </a:pPr>
          </a:p>
        </p:txBody>
      </p:sp>
      <p:sp>
        <p:nvSpPr>
          <p:cNvPr name="Freeform 8" id="8"/>
          <p:cNvSpPr/>
          <p:nvPr/>
        </p:nvSpPr>
        <p:spPr>
          <a:xfrm flipH="false" flipV="false" rot="0">
            <a:off x="7799460" y="8942460"/>
            <a:ext cx="2689081" cy="2689081"/>
          </a:xfrm>
          <a:custGeom>
            <a:avLst/>
            <a:gdLst/>
            <a:ahLst/>
            <a:cxnLst/>
            <a:rect r="r" b="b" t="t" l="l"/>
            <a:pathLst>
              <a:path h="2689081" w="2689081">
                <a:moveTo>
                  <a:pt x="0" y="0"/>
                </a:moveTo>
                <a:lnTo>
                  <a:pt x="2689080" y="0"/>
                </a:lnTo>
                <a:lnTo>
                  <a:pt x="2689080" y="2689080"/>
                </a:lnTo>
                <a:lnTo>
                  <a:pt x="0" y="2689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799460" y="-1344540"/>
            <a:ext cx="2689081" cy="2689081"/>
          </a:xfrm>
          <a:custGeom>
            <a:avLst/>
            <a:gdLst/>
            <a:ahLst/>
            <a:cxnLst/>
            <a:rect r="r" b="b" t="t" l="l"/>
            <a:pathLst>
              <a:path h="2689081" w="2689081">
                <a:moveTo>
                  <a:pt x="0" y="0"/>
                </a:moveTo>
                <a:lnTo>
                  <a:pt x="2689080" y="0"/>
                </a:lnTo>
                <a:lnTo>
                  <a:pt x="2689080" y="2689080"/>
                </a:lnTo>
                <a:lnTo>
                  <a:pt x="0" y="2689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26310" y="466725"/>
            <a:ext cx="7273149" cy="1123950"/>
          </a:xfrm>
          <a:prstGeom prst="rect">
            <a:avLst/>
          </a:prstGeom>
        </p:spPr>
        <p:txBody>
          <a:bodyPr anchor="t" rtlCol="false" tIns="0" lIns="0" bIns="0" rIns="0">
            <a:spAutoFit/>
          </a:bodyPr>
          <a:lstStyle/>
          <a:p>
            <a:pPr algn="ctr">
              <a:lnSpc>
                <a:spcPts val="8879"/>
              </a:lnSpc>
            </a:pPr>
            <a:r>
              <a:rPr lang="en-US" sz="7399">
                <a:solidFill>
                  <a:srgbClr val="543F2D"/>
                </a:solidFill>
                <a:latin typeface="Montserrat Classic Bold"/>
              </a:rPr>
              <a:t>KEUNTUNGAN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6732559" y="1979269"/>
            <a:ext cx="12435597" cy="9415115"/>
            <a:chOff x="0" y="0"/>
            <a:chExt cx="3275219" cy="2479701"/>
          </a:xfrm>
        </p:grpSpPr>
        <p:sp>
          <p:nvSpPr>
            <p:cNvPr name="Freeform 3" id="3"/>
            <p:cNvSpPr/>
            <p:nvPr/>
          </p:nvSpPr>
          <p:spPr>
            <a:xfrm flipH="false" flipV="false" rot="0">
              <a:off x="0" y="0"/>
              <a:ext cx="3275219" cy="2479701"/>
            </a:xfrm>
            <a:custGeom>
              <a:avLst/>
              <a:gdLst/>
              <a:ahLst/>
              <a:cxnLst/>
              <a:rect r="r" b="b" t="t" l="l"/>
              <a:pathLst>
                <a:path h="2479701" w="3275219">
                  <a:moveTo>
                    <a:pt x="0" y="0"/>
                  </a:moveTo>
                  <a:lnTo>
                    <a:pt x="3275219" y="0"/>
                  </a:lnTo>
                  <a:lnTo>
                    <a:pt x="3275219" y="2479701"/>
                  </a:lnTo>
                  <a:lnTo>
                    <a:pt x="0" y="2479701"/>
                  </a:lnTo>
                  <a:close/>
                </a:path>
              </a:pathLst>
            </a:custGeom>
            <a:solidFill>
              <a:srgbClr val="6C483A"/>
            </a:solidFill>
          </p:spPr>
        </p:sp>
        <p:sp>
          <p:nvSpPr>
            <p:cNvPr name="TextBox 4" id="4"/>
            <p:cNvSpPr txBox="true"/>
            <p:nvPr/>
          </p:nvSpPr>
          <p:spPr>
            <a:xfrm>
              <a:off x="0" y="0"/>
              <a:ext cx="3275219" cy="2479701"/>
            </a:xfrm>
            <a:prstGeom prst="rect">
              <a:avLst/>
            </a:prstGeom>
          </p:spPr>
          <p:txBody>
            <a:bodyPr anchor="ctr" rtlCol="false" tIns="50800" lIns="50800" bIns="50800" rIns="50800"/>
            <a:lstStyle/>
            <a:p>
              <a:pPr algn="ctr">
                <a:lnSpc>
                  <a:spcPts val="2640"/>
                </a:lnSpc>
              </a:pPr>
            </a:p>
          </p:txBody>
        </p:sp>
      </p:grpSp>
      <p:sp>
        <p:nvSpPr>
          <p:cNvPr name="Freeform 5" id="5"/>
          <p:cNvSpPr/>
          <p:nvPr/>
        </p:nvSpPr>
        <p:spPr>
          <a:xfrm flipH="false" flipV="false" rot="0">
            <a:off x="-1916943" y="-1961985"/>
            <a:ext cx="3271072" cy="3271072"/>
          </a:xfrm>
          <a:custGeom>
            <a:avLst/>
            <a:gdLst/>
            <a:ahLst/>
            <a:cxnLst/>
            <a:rect r="r" b="b" t="t" l="l"/>
            <a:pathLst>
              <a:path h="3271072" w="3271072">
                <a:moveTo>
                  <a:pt x="0" y="0"/>
                </a:moveTo>
                <a:lnTo>
                  <a:pt x="3271073" y="0"/>
                </a:lnTo>
                <a:lnTo>
                  <a:pt x="3271073" y="3271073"/>
                </a:lnTo>
                <a:lnTo>
                  <a:pt x="0" y="3271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8688" y="2465854"/>
            <a:ext cx="5737131" cy="7413666"/>
          </a:xfrm>
          <a:custGeom>
            <a:avLst/>
            <a:gdLst/>
            <a:ahLst/>
            <a:cxnLst/>
            <a:rect r="r" b="b" t="t" l="l"/>
            <a:pathLst>
              <a:path h="7413666" w="5737131">
                <a:moveTo>
                  <a:pt x="0" y="0"/>
                </a:moveTo>
                <a:lnTo>
                  <a:pt x="5737132" y="0"/>
                </a:lnTo>
                <a:lnTo>
                  <a:pt x="5737132" y="7413665"/>
                </a:lnTo>
                <a:lnTo>
                  <a:pt x="0" y="7413665"/>
                </a:lnTo>
                <a:lnTo>
                  <a:pt x="0" y="0"/>
                </a:lnTo>
                <a:close/>
              </a:path>
            </a:pathLst>
          </a:custGeom>
          <a:blipFill>
            <a:blip r:embed="rId4"/>
            <a:stretch>
              <a:fillRect l="0" t="0" r="0" b="0"/>
            </a:stretch>
          </a:blipFill>
        </p:spPr>
      </p:sp>
      <p:sp>
        <p:nvSpPr>
          <p:cNvPr name="TextBox 7" id="7"/>
          <p:cNvSpPr txBox="true"/>
          <p:nvPr/>
        </p:nvSpPr>
        <p:spPr>
          <a:xfrm rot="0">
            <a:off x="1782787" y="320408"/>
            <a:ext cx="15476513" cy="1413971"/>
          </a:xfrm>
          <a:prstGeom prst="rect">
            <a:avLst/>
          </a:prstGeom>
        </p:spPr>
        <p:txBody>
          <a:bodyPr anchor="t" rtlCol="false" tIns="0" lIns="0" bIns="0" rIns="0">
            <a:spAutoFit/>
          </a:bodyPr>
          <a:lstStyle/>
          <a:p>
            <a:pPr algn="ctr">
              <a:lnSpc>
                <a:spcPts val="5485"/>
              </a:lnSpc>
            </a:pPr>
            <a:r>
              <a:rPr lang="en-US" sz="5224" spc="491">
                <a:solidFill>
                  <a:srgbClr val="8A4314"/>
                </a:solidFill>
                <a:latin typeface="Montserrat Classic Bold"/>
              </a:rPr>
              <a:t>LANGKAH-LANGKAH KONFIGURASI CI/CD DALAM PYTHON</a:t>
            </a:r>
          </a:p>
        </p:txBody>
      </p:sp>
      <p:sp>
        <p:nvSpPr>
          <p:cNvPr name="TextBox 8" id="8"/>
          <p:cNvSpPr txBox="true"/>
          <p:nvPr/>
        </p:nvSpPr>
        <p:spPr>
          <a:xfrm rot="0">
            <a:off x="7220288" y="2351554"/>
            <a:ext cx="10709562" cy="7246969"/>
          </a:xfrm>
          <a:prstGeom prst="rect">
            <a:avLst/>
          </a:prstGeom>
        </p:spPr>
        <p:txBody>
          <a:bodyPr anchor="t" rtlCol="false" tIns="0" lIns="0" bIns="0" rIns="0">
            <a:spAutoFit/>
          </a:bodyPr>
          <a:lstStyle/>
          <a:p>
            <a:pPr algn="just">
              <a:lnSpc>
                <a:spcPts val="5218"/>
              </a:lnSpc>
            </a:pPr>
            <a:r>
              <a:rPr lang="en-US" sz="3433">
                <a:solidFill>
                  <a:srgbClr val="FFFFFF"/>
                </a:solidFill>
                <a:latin typeface="Montserrat Classic"/>
              </a:rPr>
              <a:t>1.Siapkan Proyek Python</a:t>
            </a:r>
          </a:p>
          <a:p>
            <a:pPr algn="just">
              <a:lnSpc>
                <a:spcPts val="5218"/>
              </a:lnSpc>
            </a:pPr>
            <a:r>
              <a:rPr lang="en-US" sz="3433">
                <a:solidFill>
                  <a:srgbClr val="FFFFFF"/>
                </a:solidFill>
                <a:latin typeface="Montserrat Classic"/>
              </a:rPr>
              <a:t>Pastikan proyek Python Anda telah diinisialisasi dan dielola menggunakan sistem kontrol versi seperti Git. Pastikan juga Anda memiliki file requirements.txt yang berisi semua dependensi proyek.</a:t>
            </a:r>
          </a:p>
          <a:p>
            <a:pPr algn="just">
              <a:lnSpc>
                <a:spcPts val="5218"/>
              </a:lnSpc>
            </a:pPr>
            <a:r>
              <a:rPr lang="en-US" sz="3433">
                <a:solidFill>
                  <a:srgbClr val="FFFFFF"/>
                </a:solidFill>
                <a:latin typeface="Montserrat Classic"/>
              </a:rPr>
              <a:t>2. </a:t>
            </a:r>
            <a:r>
              <a:rPr lang="en-US" sz="3433">
                <a:solidFill>
                  <a:srgbClr val="FFFFFF"/>
                </a:solidFill>
                <a:latin typeface="Montserrat Classic"/>
              </a:rPr>
              <a:t>Buat File .gitlab-ci.yml</a:t>
            </a:r>
          </a:p>
          <a:p>
            <a:pPr algn="just">
              <a:lnSpc>
                <a:spcPts val="5218"/>
              </a:lnSpc>
            </a:pPr>
            <a:r>
              <a:rPr lang="en-US" sz="3433">
                <a:solidFill>
                  <a:srgbClr val="FFFFFF"/>
                </a:solidFill>
                <a:latin typeface="Montserrat Classic"/>
              </a:rPr>
              <a:t>Buat file bernama .gitlab-ci.yml di direktori utama proyek Anda. File ini akan berisi konfigurasi CI/CD.</a:t>
            </a:r>
          </a:p>
          <a:p>
            <a:pPr algn="just" marL="0" indent="0" lvl="0">
              <a:lnSpc>
                <a:spcPts val="5218"/>
              </a:lnSpc>
              <a:spcBef>
                <a:spcPct val="0"/>
              </a:spcBef>
            </a:pPr>
            <a:r>
              <a:rPr lang="en-US" sz="3433">
                <a:solidFill>
                  <a:srgbClr val="FFFFFF"/>
                </a:solidFill>
                <a:latin typeface="Montserrat Classic"/>
              </a:rPr>
              <a:t>3. Konfigurasi .gitlab-ci.yml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660230" y="1979269"/>
            <a:ext cx="19828386" cy="9415115"/>
            <a:chOff x="0" y="0"/>
            <a:chExt cx="5222291" cy="2479701"/>
          </a:xfrm>
        </p:grpSpPr>
        <p:sp>
          <p:nvSpPr>
            <p:cNvPr name="Freeform 3" id="3"/>
            <p:cNvSpPr/>
            <p:nvPr/>
          </p:nvSpPr>
          <p:spPr>
            <a:xfrm flipH="false" flipV="false" rot="0">
              <a:off x="0" y="0"/>
              <a:ext cx="5222291" cy="2479701"/>
            </a:xfrm>
            <a:custGeom>
              <a:avLst/>
              <a:gdLst/>
              <a:ahLst/>
              <a:cxnLst/>
              <a:rect r="r" b="b" t="t" l="l"/>
              <a:pathLst>
                <a:path h="2479701" w="5222291">
                  <a:moveTo>
                    <a:pt x="0" y="0"/>
                  </a:moveTo>
                  <a:lnTo>
                    <a:pt x="5222291" y="0"/>
                  </a:lnTo>
                  <a:lnTo>
                    <a:pt x="5222291" y="2479701"/>
                  </a:lnTo>
                  <a:lnTo>
                    <a:pt x="0" y="2479701"/>
                  </a:lnTo>
                  <a:close/>
                </a:path>
              </a:pathLst>
            </a:custGeom>
            <a:solidFill>
              <a:srgbClr val="6C483A"/>
            </a:solidFill>
          </p:spPr>
        </p:sp>
        <p:sp>
          <p:nvSpPr>
            <p:cNvPr name="TextBox 4" id="4"/>
            <p:cNvSpPr txBox="true"/>
            <p:nvPr/>
          </p:nvSpPr>
          <p:spPr>
            <a:xfrm>
              <a:off x="0" y="0"/>
              <a:ext cx="5222291" cy="2479701"/>
            </a:xfrm>
            <a:prstGeom prst="rect">
              <a:avLst/>
            </a:prstGeom>
          </p:spPr>
          <p:txBody>
            <a:bodyPr anchor="ctr" rtlCol="false" tIns="50800" lIns="50800" bIns="50800" rIns="50800"/>
            <a:lstStyle/>
            <a:p>
              <a:pPr algn="ctr">
                <a:lnSpc>
                  <a:spcPts val="2640"/>
                </a:lnSpc>
              </a:pPr>
            </a:p>
          </p:txBody>
        </p:sp>
      </p:grpSp>
      <p:sp>
        <p:nvSpPr>
          <p:cNvPr name="Freeform 5" id="5"/>
          <p:cNvSpPr/>
          <p:nvPr/>
        </p:nvSpPr>
        <p:spPr>
          <a:xfrm flipH="false" flipV="false" rot="0">
            <a:off x="-1916943" y="-1961985"/>
            <a:ext cx="3271072" cy="3271072"/>
          </a:xfrm>
          <a:custGeom>
            <a:avLst/>
            <a:gdLst/>
            <a:ahLst/>
            <a:cxnLst/>
            <a:rect r="r" b="b" t="t" l="l"/>
            <a:pathLst>
              <a:path h="3271072" w="3271072">
                <a:moveTo>
                  <a:pt x="0" y="0"/>
                </a:moveTo>
                <a:lnTo>
                  <a:pt x="3271073" y="0"/>
                </a:lnTo>
                <a:lnTo>
                  <a:pt x="3271073" y="3271073"/>
                </a:lnTo>
                <a:lnTo>
                  <a:pt x="0" y="3271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82787" y="320408"/>
            <a:ext cx="15476513" cy="1413971"/>
          </a:xfrm>
          <a:prstGeom prst="rect">
            <a:avLst/>
          </a:prstGeom>
        </p:spPr>
        <p:txBody>
          <a:bodyPr anchor="t" rtlCol="false" tIns="0" lIns="0" bIns="0" rIns="0">
            <a:spAutoFit/>
          </a:bodyPr>
          <a:lstStyle/>
          <a:p>
            <a:pPr algn="ctr">
              <a:lnSpc>
                <a:spcPts val="5485"/>
              </a:lnSpc>
            </a:pPr>
            <a:r>
              <a:rPr lang="en-US" sz="5224" spc="491">
                <a:solidFill>
                  <a:srgbClr val="8A4314"/>
                </a:solidFill>
                <a:latin typeface="Montserrat Classic Bold"/>
              </a:rPr>
              <a:t>LANGKAH-LANGKAH KONFIGURASI CI/CD DALAM PYTHON</a:t>
            </a:r>
          </a:p>
        </p:txBody>
      </p:sp>
      <p:sp>
        <p:nvSpPr>
          <p:cNvPr name="TextBox 7" id="7"/>
          <p:cNvSpPr txBox="true"/>
          <p:nvPr/>
        </p:nvSpPr>
        <p:spPr>
          <a:xfrm rot="0">
            <a:off x="693425" y="2491040"/>
            <a:ext cx="16901150" cy="7246969"/>
          </a:xfrm>
          <a:prstGeom prst="rect">
            <a:avLst/>
          </a:prstGeom>
        </p:spPr>
        <p:txBody>
          <a:bodyPr anchor="t" rtlCol="false" tIns="0" lIns="0" bIns="0" rIns="0">
            <a:spAutoFit/>
          </a:bodyPr>
          <a:lstStyle/>
          <a:p>
            <a:pPr algn="just">
              <a:lnSpc>
                <a:spcPts val="5218"/>
              </a:lnSpc>
            </a:pPr>
            <a:r>
              <a:rPr lang="en-US" sz="3433">
                <a:solidFill>
                  <a:srgbClr val="FFFFFF"/>
                </a:solidFill>
                <a:latin typeface="Montserrat Classic"/>
              </a:rPr>
              <a:t>4. Simpan dan Push ke Repositori</a:t>
            </a:r>
          </a:p>
          <a:p>
            <a:pPr algn="just">
              <a:lnSpc>
                <a:spcPts val="5218"/>
              </a:lnSpc>
            </a:pPr>
            <a:r>
              <a:rPr lang="en-US" sz="3433">
                <a:solidFill>
                  <a:srgbClr val="FFFFFF"/>
                </a:solidFill>
                <a:latin typeface="Montserrat Classic"/>
              </a:rPr>
              <a:t>Simpan file .gitlab-ci.yml dan dorong ke repositori Git Anda.</a:t>
            </a:r>
          </a:p>
          <a:p>
            <a:pPr algn="just">
              <a:lnSpc>
                <a:spcPts val="5218"/>
              </a:lnSpc>
            </a:pPr>
            <a:r>
              <a:rPr lang="en-US" sz="3433">
                <a:solidFill>
                  <a:srgbClr val="FFFFFF"/>
                </a:solidFill>
                <a:latin typeface="Montserrat Classic"/>
              </a:rPr>
              <a:t>5. Konfigurasi Runner CI/CD</a:t>
            </a:r>
          </a:p>
          <a:p>
            <a:pPr algn="just">
              <a:lnSpc>
                <a:spcPts val="5218"/>
              </a:lnSpc>
            </a:pPr>
            <a:r>
              <a:rPr lang="en-US" sz="3433">
                <a:solidFill>
                  <a:srgbClr val="FFFFFF"/>
                </a:solidFill>
                <a:latin typeface="Montserrat Classic"/>
              </a:rPr>
              <a:t>Pastikan Anda memiliki runner CI/CD yang tersedia untuk mengeksekusi tugas CI/CD. Runner adalah entitas yang mengeksekusi pekerjaan CI/CD di server atau dalam wadah.</a:t>
            </a:r>
          </a:p>
          <a:p>
            <a:pPr algn="just">
              <a:lnSpc>
                <a:spcPts val="5218"/>
              </a:lnSpc>
            </a:pPr>
            <a:r>
              <a:rPr lang="en-US" sz="3433">
                <a:solidFill>
                  <a:srgbClr val="FFFFFF"/>
                </a:solidFill>
                <a:latin typeface="Montserrat Classic"/>
              </a:rPr>
              <a:t>6. Lihat Hasil CI/CD di GitLab</a:t>
            </a:r>
          </a:p>
          <a:p>
            <a:pPr algn="just">
              <a:lnSpc>
                <a:spcPts val="5218"/>
              </a:lnSpc>
            </a:pPr>
            <a:r>
              <a:rPr lang="en-US" sz="3433">
                <a:solidFill>
                  <a:srgbClr val="FFFFFF"/>
                </a:solidFill>
                <a:latin typeface="Montserrat Classic"/>
              </a:rPr>
              <a:t>Setelah melakukan push ke repositori, buka proyek Anda di GitLab. Anda akan melihat tab CI/CD yang akan menampilkan status dan hasil dari proses CI/CD.</a:t>
            </a:r>
          </a:p>
          <a:p>
            <a:pPr algn="just" marL="0" indent="0" lvl="0">
              <a:lnSpc>
                <a:spcPts val="5218"/>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C8A61"/>
        </a:solidFill>
      </p:bgPr>
    </p:bg>
    <p:spTree>
      <p:nvGrpSpPr>
        <p:cNvPr id="1" name=""/>
        <p:cNvGrpSpPr/>
        <p:nvPr/>
      </p:nvGrpSpPr>
      <p:grpSpPr>
        <a:xfrm>
          <a:off x="0" y="0"/>
          <a:ext cx="0" cy="0"/>
          <a:chOff x="0" y="0"/>
          <a:chExt cx="0" cy="0"/>
        </a:xfrm>
      </p:grpSpPr>
      <p:sp>
        <p:nvSpPr>
          <p:cNvPr name="Freeform 2" id="2"/>
          <p:cNvSpPr/>
          <p:nvPr/>
        </p:nvSpPr>
        <p:spPr>
          <a:xfrm flipH="false" flipV="false" rot="0">
            <a:off x="13840079" y="-2063570"/>
            <a:ext cx="15201916" cy="14289801"/>
          </a:xfrm>
          <a:custGeom>
            <a:avLst/>
            <a:gdLst/>
            <a:ahLst/>
            <a:cxnLst/>
            <a:rect r="r" b="b" t="t" l="l"/>
            <a:pathLst>
              <a:path h="14289801" w="15201916">
                <a:moveTo>
                  <a:pt x="0" y="0"/>
                </a:moveTo>
                <a:lnTo>
                  <a:pt x="15201917" y="0"/>
                </a:lnTo>
                <a:lnTo>
                  <a:pt x="15201917" y="14289801"/>
                </a:lnTo>
                <a:lnTo>
                  <a:pt x="0" y="14289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55660" y="-1703926"/>
            <a:ext cx="15201916" cy="14289801"/>
          </a:xfrm>
          <a:custGeom>
            <a:avLst/>
            <a:gdLst/>
            <a:ahLst/>
            <a:cxnLst/>
            <a:rect r="r" b="b" t="t" l="l"/>
            <a:pathLst>
              <a:path h="14289801" w="15201916">
                <a:moveTo>
                  <a:pt x="0" y="0"/>
                </a:moveTo>
                <a:lnTo>
                  <a:pt x="15201916" y="0"/>
                </a:lnTo>
                <a:lnTo>
                  <a:pt x="15201916" y="14289801"/>
                </a:lnTo>
                <a:lnTo>
                  <a:pt x="0" y="14289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35006" y="1542786"/>
            <a:ext cx="14617987" cy="8744214"/>
          </a:xfrm>
          <a:custGeom>
            <a:avLst/>
            <a:gdLst/>
            <a:ahLst/>
            <a:cxnLst/>
            <a:rect r="r" b="b" t="t" l="l"/>
            <a:pathLst>
              <a:path h="8744214" w="14617987">
                <a:moveTo>
                  <a:pt x="0" y="0"/>
                </a:moveTo>
                <a:lnTo>
                  <a:pt x="14617988" y="0"/>
                </a:lnTo>
                <a:lnTo>
                  <a:pt x="14617988" y="8744214"/>
                </a:lnTo>
                <a:lnTo>
                  <a:pt x="0" y="874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85711">
            <a:off x="14199963" y="4416389"/>
            <a:ext cx="3394062" cy="3264470"/>
          </a:xfrm>
          <a:custGeom>
            <a:avLst/>
            <a:gdLst/>
            <a:ahLst/>
            <a:cxnLst/>
            <a:rect r="r" b="b" t="t" l="l"/>
            <a:pathLst>
              <a:path h="3264470" w="3394062">
                <a:moveTo>
                  <a:pt x="0" y="0"/>
                </a:moveTo>
                <a:lnTo>
                  <a:pt x="3394061" y="0"/>
                </a:lnTo>
                <a:lnTo>
                  <a:pt x="3394061" y="3264470"/>
                </a:lnTo>
                <a:lnTo>
                  <a:pt x="0" y="32644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135116">
            <a:off x="1831865" y="5093534"/>
            <a:ext cx="2091188" cy="3353217"/>
          </a:xfrm>
          <a:custGeom>
            <a:avLst/>
            <a:gdLst/>
            <a:ahLst/>
            <a:cxnLst/>
            <a:rect r="r" b="b" t="t" l="l"/>
            <a:pathLst>
              <a:path h="3353217" w="2091188">
                <a:moveTo>
                  <a:pt x="0" y="0"/>
                </a:moveTo>
                <a:lnTo>
                  <a:pt x="2091188" y="0"/>
                </a:lnTo>
                <a:lnTo>
                  <a:pt x="2091188" y="3353217"/>
                </a:lnTo>
                <a:lnTo>
                  <a:pt x="0" y="3353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3672149" y="2686969"/>
            <a:ext cx="10943702" cy="2111225"/>
          </a:xfrm>
          <a:prstGeom prst="rect">
            <a:avLst/>
          </a:prstGeom>
        </p:spPr>
        <p:txBody>
          <a:bodyPr anchor="t" rtlCol="false" tIns="0" lIns="0" bIns="0" rIns="0">
            <a:spAutoFit/>
          </a:bodyPr>
          <a:lstStyle/>
          <a:p>
            <a:pPr algn="ctr">
              <a:lnSpc>
                <a:spcPts val="9699"/>
              </a:lnSpc>
            </a:pPr>
            <a:r>
              <a:rPr lang="en-US" sz="9999">
                <a:solidFill>
                  <a:srgbClr val="121212"/>
                </a:solidFill>
                <a:latin typeface="Biski Ultra-Bold"/>
              </a:rPr>
              <a:t>Terima Kasih</a:t>
            </a:r>
          </a:p>
        </p:txBody>
      </p:sp>
      <p:sp>
        <p:nvSpPr>
          <p:cNvPr name="TextBox 8" id="8"/>
          <p:cNvSpPr txBox="true"/>
          <p:nvPr/>
        </p:nvSpPr>
        <p:spPr>
          <a:xfrm rot="0">
            <a:off x="4703431" y="4976556"/>
            <a:ext cx="8881138" cy="1874796"/>
          </a:xfrm>
          <a:prstGeom prst="rect">
            <a:avLst/>
          </a:prstGeom>
        </p:spPr>
        <p:txBody>
          <a:bodyPr anchor="t" rtlCol="false" tIns="0" lIns="0" bIns="0" rIns="0">
            <a:spAutoFit/>
          </a:bodyPr>
          <a:lstStyle/>
          <a:p>
            <a:pPr algn="ctr">
              <a:lnSpc>
                <a:spcPts val="4904"/>
              </a:lnSpc>
            </a:pPr>
            <a:r>
              <a:rPr lang="en-US" sz="3503">
                <a:solidFill>
                  <a:srgbClr val="121212"/>
                </a:solidFill>
                <a:latin typeface="Poppins"/>
              </a:rPr>
              <a:t>Semoga kamu bisa mendapatkan ilmu yang bermanfaat dari presentasi ini. Semoga beruntung !</a:t>
            </a:r>
          </a:p>
        </p:txBody>
      </p:sp>
      <p:sp>
        <p:nvSpPr>
          <p:cNvPr name="Freeform 9" id="9"/>
          <p:cNvSpPr/>
          <p:nvPr/>
        </p:nvSpPr>
        <p:spPr>
          <a:xfrm flipH="false" flipV="false" rot="0">
            <a:off x="13226160" y="1542786"/>
            <a:ext cx="1227840" cy="1556018"/>
          </a:xfrm>
          <a:custGeom>
            <a:avLst/>
            <a:gdLst/>
            <a:ahLst/>
            <a:cxnLst/>
            <a:rect r="r" b="b" t="t" l="l"/>
            <a:pathLst>
              <a:path h="1556018" w="1227840">
                <a:moveTo>
                  <a:pt x="0" y="0"/>
                </a:moveTo>
                <a:lnTo>
                  <a:pt x="1227839" y="0"/>
                </a:lnTo>
                <a:lnTo>
                  <a:pt x="1227839" y="1556018"/>
                </a:lnTo>
                <a:lnTo>
                  <a:pt x="0" y="15560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sp>
        <p:nvSpPr>
          <p:cNvPr name="Freeform 2" id="2"/>
          <p:cNvSpPr/>
          <p:nvPr/>
        </p:nvSpPr>
        <p:spPr>
          <a:xfrm flipH="false" flipV="false" rot="0">
            <a:off x="16207491" y="112270"/>
            <a:ext cx="2080509" cy="2080509"/>
          </a:xfrm>
          <a:custGeom>
            <a:avLst/>
            <a:gdLst/>
            <a:ahLst/>
            <a:cxnLst/>
            <a:rect r="r" b="b" t="t" l="l"/>
            <a:pathLst>
              <a:path h="2080509" w="2080509">
                <a:moveTo>
                  <a:pt x="0" y="0"/>
                </a:moveTo>
                <a:lnTo>
                  <a:pt x="2080509" y="0"/>
                </a:lnTo>
                <a:lnTo>
                  <a:pt x="2080509" y="2080510"/>
                </a:lnTo>
                <a:lnTo>
                  <a:pt x="0" y="2080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81604" y="2426099"/>
            <a:ext cx="17607037" cy="8485077"/>
            <a:chOff x="0" y="0"/>
            <a:chExt cx="4637244" cy="2234753"/>
          </a:xfrm>
        </p:grpSpPr>
        <p:sp>
          <p:nvSpPr>
            <p:cNvPr name="Freeform 4" id="4"/>
            <p:cNvSpPr/>
            <p:nvPr/>
          </p:nvSpPr>
          <p:spPr>
            <a:xfrm flipH="false" flipV="false" rot="0">
              <a:off x="0" y="0"/>
              <a:ext cx="4637244" cy="2234753"/>
            </a:xfrm>
            <a:custGeom>
              <a:avLst/>
              <a:gdLst/>
              <a:ahLst/>
              <a:cxnLst/>
              <a:rect r="r" b="b" t="t" l="l"/>
              <a:pathLst>
                <a:path h="2234753" w="4637244">
                  <a:moveTo>
                    <a:pt x="0" y="0"/>
                  </a:moveTo>
                  <a:lnTo>
                    <a:pt x="4637244" y="0"/>
                  </a:lnTo>
                  <a:lnTo>
                    <a:pt x="4637244" y="2234753"/>
                  </a:lnTo>
                  <a:lnTo>
                    <a:pt x="0" y="2234753"/>
                  </a:lnTo>
                  <a:close/>
                </a:path>
              </a:pathLst>
            </a:custGeom>
            <a:solidFill>
              <a:srgbClr val="8A4314"/>
            </a:solidFill>
          </p:spPr>
        </p:sp>
        <p:sp>
          <p:nvSpPr>
            <p:cNvPr name="TextBox 5" id="5"/>
            <p:cNvSpPr txBox="true"/>
            <p:nvPr/>
          </p:nvSpPr>
          <p:spPr>
            <a:xfrm>
              <a:off x="0" y="0"/>
              <a:ext cx="4637244" cy="2234753"/>
            </a:xfrm>
            <a:prstGeom prst="rect">
              <a:avLst/>
            </a:prstGeom>
          </p:spPr>
          <p:txBody>
            <a:bodyPr anchor="ctr" rtlCol="false" tIns="50800" lIns="50800" bIns="50800" rIns="50800"/>
            <a:lstStyle/>
            <a:p>
              <a:pPr algn="ctr">
                <a:lnSpc>
                  <a:spcPts val="2640"/>
                </a:lnSpc>
              </a:pPr>
            </a:p>
          </p:txBody>
        </p:sp>
      </p:grpSp>
      <p:sp>
        <p:nvSpPr>
          <p:cNvPr name="TextBox 6" id="6"/>
          <p:cNvSpPr txBox="true"/>
          <p:nvPr/>
        </p:nvSpPr>
        <p:spPr>
          <a:xfrm rot="0">
            <a:off x="681998" y="2655820"/>
            <a:ext cx="15525493" cy="7013970"/>
          </a:xfrm>
          <a:prstGeom prst="rect">
            <a:avLst/>
          </a:prstGeom>
        </p:spPr>
        <p:txBody>
          <a:bodyPr anchor="t" rtlCol="false" tIns="0" lIns="0" bIns="0" rIns="0">
            <a:spAutoFit/>
          </a:bodyPr>
          <a:lstStyle/>
          <a:p>
            <a:pPr algn="just">
              <a:lnSpc>
                <a:spcPts val="7037"/>
              </a:lnSpc>
            </a:pPr>
            <a:r>
              <a:rPr lang="en-US" sz="3888">
                <a:solidFill>
                  <a:srgbClr val="FFFFFF"/>
                </a:solidFill>
                <a:latin typeface="Montserrat Classic"/>
              </a:rPr>
              <a:t>Whitebox testing adalah jenis pengujian perangkat lunak yang dilakukan dengan memeriksa kode sumber dan struktur internal dari program yang diuji. </a:t>
            </a:r>
          </a:p>
          <a:p>
            <a:pPr algn="just">
              <a:lnSpc>
                <a:spcPts val="7037"/>
              </a:lnSpc>
            </a:pPr>
            <a:r>
              <a:rPr lang="en-US" sz="3888">
                <a:solidFill>
                  <a:srgbClr val="FFFFFF"/>
                </a:solidFill>
                <a:latin typeface="Montserrat Classic"/>
              </a:rPr>
              <a:t>Tujuannya adalah untuk memastikan bahwa semua jalur kode telah diuji dan tidak ada bagian dari kode yang tidak diuji. </a:t>
            </a:r>
          </a:p>
          <a:p>
            <a:pPr algn="just">
              <a:lnSpc>
                <a:spcPts val="7037"/>
              </a:lnSpc>
            </a:pPr>
            <a:r>
              <a:rPr lang="en-US" sz="3888">
                <a:solidFill>
                  <a:srgbClr val="FFFFFF"/>
                </a:solidFill>
                <a:latin typeface="Montserrat Classic"/>
              </a:rPr>
              <a:t>Unit test adalah jenis pengujian whitebox yang dilakukan pada level unit, yaitu pada bagian terkecil dari program yang dapat diuji secara terpisah.</a:t>
            </a:r>
          </a:p>
        </p:txBody>
      </p:sp>
      <p:sp>
        <p:nvSpPr>
          <p:cNvPr name="TextBox 7" id="7"/>
          <p:cNvSpPr txBox="true"/>
          <p:nvPr/>
        </p:nvSpPr>
        <p:spPr>
          <a:xfrm rot="0">
            <a:off x="1860388" y="194661"/>
            <a:ext cx="13746338" cy="1763328"/>
          </a:xfrm>
          <a:prstGeom prst="rect">
            <a:avLst/>
          </a:prstGeom>
        </p:spPr>
        <p:txBody>
          <a:bodyPr anchor="t" rtlCol="false" tIns="0" lIns="0" bIns="0" rIns="0">
            <a:spAutoFit/>
          </a:bodyPr>
          <a:lstStyle/>
          <a:p>
            <a:pPr algn="ctr">
              <a:lnSpc>
                <a:spcPts val="6891"/>
              </a:lnSpc>
            </a:pPr>
            <a:r>
              <a:rPr lang="en-US" sz="6563">
                <a:solidFill>
                  <a:srgbClr val="6C483A"/>
                </a:solidFill>
                <a:latin typeface="Montserrat Classic Bold"/>
              </a:rPr>
              <a:t>WHITEBOX TESTING DAN </a:t>
            </a:r>
          </a:p>
          <a:p>
            <a:pPr algn="ctr">
              <a:lnSpc>
                <a:spcPts val="6891"/>
              </a:lnSpc>
            </a:pPr>
            <a:r>
              <a:rPr lang="en-US" sz="6563">
                <a:solidFill>
                  <a:srgbClr val="6C483A"/>
                </a:solidFill>
                <a:latin typeface="Montserrat Classic Bold"/>
              </a:rPr>
              <a:t>UNIT TEST DENGAN PYTHON</a:t>
            </a:r>
          </a:p>
        </p:txBody>
      </p:sp>
      <p:sp>
        <p:nvSpPr>
          <p:cNvPr name="Freeform 8" id="8"/>
          <p:cNvSpPr/>
          <p:nvPr/>
        </p:nvSpPr>
        <p:spPr>
          <a:xfrm flipH="false" flipV="false" rot="0">
            <a:off x="16438413" y="8034254"/>
            <a:ext cx="3271072" cy="3271072"/>
          </a:xfrm>
          <a:custGeom>
            <a:avLst/>
            <a:gdLst/>
            <a:ahLst/>
            <a:cxnLst/>
            <a:rect r="r" b="b" t="t" l="l"/>
            <a:pathLst>
              <a:path h="3271072" w="3271072">
                <a:moveTo>
                  <a:pt x="0" y="0"/>
                </a:moveTo>
                <a:lnTo>
                  <a:pt x="3271072" y="0"/>
                </a:lnTo>
                <a:lnTo>
                  <a:pt x="3271072" y="3271073"/>
                </a:lnTo>
                <a:lnTo>
                  <a:pt x="0" y="3271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2384014">
            <a:off x="-1422088" y="-1365854"/>
            <a:ext cx="3693611" cy="2492492"/>
            <a:chOff x="0" y="0"/>
            <a:chExt cx="972803" cy="656459"/>
          </a:xfrm>
        </p:grpSpPr>
        <p:sp>
          <p:nvSpPr>
            <p:cNvPr name="Freeform 10" id="10"/>
            <p:cNvSpPr/>
            <p:nvPr/>
          </p:nvSpPr>
          <p:spPr>
            <a:xfrm flipH="false" flipV="false" rot="0">
              <a:off x="0" y="0"/>
              <a:ext cx="972803" cy="656459"/>
            </a:xfrm>
            <a:custGeom>
              <a:avLst/>
              <a:gdLst/>
              <a:ahLst/>
              <a:cxnLst/>
              <a:rect r="r" b="b" t="t" l="l"/>
              <a:pathLst>
                <a:path h="656459" w="972803">
                  <a:moveTo>
                    <a:pt x="0" y="0"/>
                  </a:moveTo>
                  <a:lnTo>
                    <a:pt x="972803" y="0"/>
                  </a:lnTo>
                  <a:lnTo>
                    <a:pt x="972803" y="656459"/>
                  </a:lnTo>
                  <a:lnTo>
                    <a:pt x="0" y="656459"/>
                  </a:lnTo>
                  <a:close/>
                </a:path>
              </a:pathLst>
            </a:custGeom>
            <a:solidFill>
              <a:srgbClr val="8A4314"/>
            </a:solidFill>
          </p:spPr>
        </p:sp>
        <p:sp>
          <p:nvSpPr>
            <p:cNvPr name="TextBox 11" id="11"/>
            <p:cNvSpPr txBox="true"/>
            <p:nvPr/>
          </p:nvSpPr>
          <p:spPr>
            <a:xfrm>
              <a:off x="0" y="0"/>
              <a:ext cx="972803" cy="656459"/>
            </a:xfrm>
            <a:prstGeom prst="rect">
              <a:avLst/>
            </a:prstGeom>
          </p:spPr>
          <p:txBody>
            <a:bodyPr anchor="ctr" rtlCol="false" tIns="50800" lIns="50800" bIns="50800" rIns="50800"/>
            <a:lstStyle/>
            <a:p>
              <a:pPr algn="ctr">
                <a:lnSpc>
                  <a:spcPts val="264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2746033" y="1644939"/>
            <a:ext cx="11653560" cy="8642061"/>
            <a:chOff x="0" y="0"/>
            <a:chExt cx="3069250" cy="2276098"/>
          </a:xfrm>
        </p:grpSpPr>
        <p:sp>
          <p:nvSpPr>
            <p:cNvPr name="Freeform 3" id="3"/>
            <p:cNvSpPr/>
            <p:nvPr/>
          </p:nvSpPr>
          <p:spPr>
            <a:xfrm flipH="false" flipV="false" rot="0">
              <a:off x="0" y="0"/>
              <a:ext cx="3069250" cy="2276098"/>
            </a:xfrm>
            <a:custGeom>
              <a:avLst/>
              <a:gdLst/>
              <a:ahLst/>
              <a:cxnLst/>
              <a:rect r="r" b="b" t="t" l="l"/>
              <a:pathLst>
                <a:path h="2276098" w="3069250">
                  <a:moveTo>
                    <a:pt x="0" y="0"/>
                  </a:moveTo>
                  <a:lnTo>
                    <a:pt x="3069250" y="0"/>
                  </a:lnTo>
                  <a:lnTo>
                    <a:pt x="3069250" y="2276098"/>
                  </a:lnTo>
                  <a:lnTo>
                    <a:pt x="0" y="2276098"/>
                  </a:lnTo>
                  <a:close/>
                </a:path>
              </a:pathLst>
            </a:custGeom>
            <a:solidFill>
              <a:srgbClr val="6C483A"/>
            </a:solidFill>
          </p:spPr>
        </p:sp>
        <p:sp>
          <p:nvSpPr>
            <p:cNvPr name="TextBox 4" id="4"/>
            <p:cNvSpPr txBox="true"/>
            <p:nvPr/>
          </p:nvSpPr>
          <p:spPr>
            <a:xfrm>
              <a:off x="0" y="0"/>
              <a:ext cx="3069250" cy="2276098"/>
            </a:xfrm>
            <a:prstGeom prst="rect">
              <a:avLst/>
            </a:prstGeom>
          </p:spPr>
          <p:txBody>
            <a:bodyPr anchor="ctr" rtlCol="false" tIns="50800" lIns="50800" bIns="50800" rIns="50800"/>
            <a:lstStyle/>
            <a:p>
              <a:pPr algn="ctr">
                <a:lnSpc>
                  <a:spcPts val="2640"/>
                </a:lnSpc>
              </a:pPr>
            </a:p>
          </p:txBody>
        </p:sp>
      </p:grpSp>
      <p:sp>
        <p:nvSpPr>
          <p:cNvPr name="TextBox 5" id="5"/>
          <p:cNvSpPr txBox="true"/>
          <p:nvPr/>
        </p:nvSpPr>
        <p:spPr>
          <a:xfrm rot="0">
            <a:off x="2246513" y="1895449"/>
            <a:ext cx="4410356" cy="646370"/>
          </a:xfrm>
          <a:prstGeom prst="rect">
            <a:avLst/>
          </a:prstGeom>
        </p:spPr>
        <p:txBody>
          <a:bodyPr anchor="t" rtlCol="false" tIns="0" lIns="0" bIns="0" rIns="0">
            <a:spAutoFit/>
          </a:bodyPr>
          <a:lstStyle/>
          <a:p>
            <a:pPr algn="ctr">
              <a:lnSpc>
                <a:spcPts val="5323"/>
              </a:lnSpc>
            </a:pPr>
            <a:r>
              <a:rPr lang="en-US" sz="3802">
                <a:solidFill>
                  <a:srgbClr val="FFFFFF"/>
                </a:solidFill>
                <a:latin typeface="Montserrat Classic Bold"/>
              </a:rPr>
              <a:t>Whitebox Testing</a:t>
            </a:r>
          </a:p>
        </p:txBody>
      </p:sp>
      <p:sp>
        <p:nvSpPr>
          <p:cNvPr name="TextBox 6" id="6"/>
          <p:cNvSpPr txBox="true"/>
          <p:nvPr/>
        </p:nvSpPr>
        <p:spPr>
          <a:xfrm rot="0">
            <a:off x="2246513" y="107143"/>
            <a:ext cx="14867308" cy="1413971"/>
          </a:xfrm>
          <a:prstGeom prst="rect">
            <a:avLst/>
          </a:prstGeom>
        </p:spPr>
        <p:txBody>
          <a:bodyPr anchor="t" rtlCol="false" tIns="0" lIns="0" bIns="0" rIns="0">
            <a:spAutoFit/>
          </a:bodyPr>
          <a:lstStyle/>
          <a:p>
            <a:pPr algn="ctr">
              <a:lnSpc>
                <a:spcPts val="5485"/>
              </a:lnSpc>
            </a:pPr>
            <a:r>
              <a:rPr lang="en-US" sz="5224" spc="491">
                <a:solidFill>
                  <a:srgbClr val="8A4314"/>
                </a:solidFill>
                <a:latin typeface="Montserrat Classic Bold"/>
              </a:rPr>
              <a:t>KARAKTERISTIK WHITEBOX TESTING DAN UNIT TESTING:</a:t>
            </a:r>
          </a:p>
        </p:txBody>
      </p:sp>
      <p:sp>
        <p:nvSpPr>
          <p:cNvPr name="TextBox 7" id="7"/>
          <p:cNvSpPr txBox="true"/>
          <p:nvPr/>
        </p:nvSpPr>
        <p:spPr>
          <a:xfrm rot="0">
            <a:off x="263245" y="2670284"/>
            <a:ext cx="8063046" cy="7761433"/>
          </a:xfrm>
          <a:prstGeom prst="rect">
            <a:avLst/>
          </a:prstGeom>
        </p:spPr>
        <p:txBody>
          <a:bodyPr anchor="t" rtlCol="false" tIns="0" lIns="0" bIns="0" rIns="0">
            <a:spAutoFit/>
          </a:bodyPr>
          <a:lstStyle/>
          <a:p>
            <a:pPr marL="513675" indent="-256837" lvl="1">
              <a:lnSpc>
                <a:spcPts val="3616"/>
              </a:lnSpc>
              <a:buFont typeface="Arial"/>
              <a:buChar char="•"/>
            </a:pPr>
            <a:r>
              <a:rPr lang="en-US" sz="2379">
                <a:solidFill>
                  <a:srgbClr val="FFFFFF"/>
                </a:solidFill>
                <a:latin typeface="Montserrat Classic"/>
              </a:rPr>
              <a:t>Melakukan pengujian terhadap struktur internal, desain, fungsi, dan detail implementasi sebuah aplikasi.</a:t>
            </a:r>
          </a:p>
          <a:p>
            <a:pPr marL="513675" indent="-256837" lvl="1">
              <a:lnSpc>
                <a:spcPts val="3616"/>
              </a:lnSpc>
              <a:buFont typeface="Arial"/>
              <a:buChar char="•"/>
            </a:pPr>
            <a:r>
              <a:rPr lang="en-US" sz="2379">
                <a:solidFill>
                  <a:srgbClr val="FFFFFF"/>
                </a:solidFill>
                <a:latin typeface="Montserrat Classic"/>
              </a:rPr>
              <a:t>Fokus pada memperkuat keamanan, memverifikasi aliran masukan dan keluaran melalui aplikasi, serta meningkatkan kegunaan dan desain perangkat lunak.</a:t>
            </a:r>
          </a:p>
          <a:p>
            <a:pPr marL="513675" indent="-256837" lvl="1">
              <a:lnSpc>
                <a:spcPts val="3616"/>
              </a:lnSpc>
              <a:buFont typeface="Arial"/>
              <a:buChar char="•"/>
            </a:pPr>
            <a:r>
              <a:rPr lang="en-US" sz="2379">
                <a:solidFill>
                  <a:srgbClr val="FFFFFF"/>
                </a:solidFill>
                <a:latin typeface="Montserrat Classic"/>
              </a:rPr>
              <a:t>Melakukan analisis terhadap praktik pemrograman, aliran data, aliran informasi, aliran kontrol, dan penanganan kesalahan dan pengecualian dalam sistem.</a:t>
            </a:r>
          </a:p>
          <a:p>
            <a:pPr marL="513675" indent="-256837" lvl="1">
              <a:lnSpc>
                <a:spcPts val="3616"/>
              </a:lnSpc>
              <a:buFont typeface="Arial"/>
              <a:buChar char="•"/>
            </a:pPr>
            <a:r>
              <a:rPr lang="en-US" sz="2379">
                <a:solidFill>
                  <a:srgbClr val="FFFFFF"/>
                </a:solidFill>
                <a:latin typeface="Montserrat Classic"/>
              </a:rPr>
              <a:t>Teknik pengujian whitebox testing antara lain source code review, control flow testing, data flow testing, dan path testing.</a:t>
            </a:r>
          </a:p>
          <a:p>
            <a:pPr marL="513675" indent="-256837" lvl="1">
              <a:lnSpc>
                <a:spcPts val="3616"/>
              </a:lnSpc>
              <a:buFont typeface="Arial"/>
              <a:buChar char="•"/>
            </a:pPr>
            <a:r>
              <a:rPr lang="en-US" sz="2379">
                <a:solidFill>
                  <a:srgbClr val="FFFFFF"/>
                </a:solidFill>
                <a:latin typeface="Montserrat Classic"/>
              </a:rPr>
              <a:t>Biasanya dilakukan oleh developer selama proses pengembangan perangkat lunak.</a:t>
            </a:r>
          </a:p>
          <a:p>
            <a:pPr>
              <a:lnSpc>
                <a:spcPts val="3616"/>
              </a:lnSpc>
            </a:pPr>
          </a:p>
        </p:txBody>
      </p:sp>
      <p:sp>
        <p:nvSpPr>
          <p:cNvPr name="Freeform 8" id="8"/>
          <p:cNvSpPr/>
          <p:nvPr/>
        </p:nvSpPr>
        <p:spPr>
          <a:xfrm flipH="false" flipV="false" rot="0">
            <a:off x="17259300" y="9258300"/>
            <a:ext cx="3271072" cy="3271072"/>
          </a:xfrm>
          <a:custGeom>
            <a:avLst/>
            <a:gdLst/>
            <a:ahLst/>
            <a:cxnLst/>
            <a:rect r="r" b="b" t="t" l="l"/>
            <a:pathLst>
              <a:path h="3271072" w="3271072">
                <a:moveTo>
                  <a:pt x="0" y="0"/>
                </a:moveTo>
                <a:lnTo>
                  <a:pt x="3271072" y="0"/>
                </a:lnTo>
                <a:lnTo>
                  <a:pt x="3271072" y="3271072"/>
                </a:lnTo>
                <a:lnTo>
                  <a:pt x="0" y="3271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35536" y="-1299423"/>
            <a:ext cx="3271072" cy="3271072"/>
          </a:xfrm>
          <a:custGeom>
            <a:avLst/>
            <a:gdLst/>
            <a:ahLst/>
            <a:cxnLst/>
            <a:rect r="r" b="b" t="t" l="l"/>
            <a:pathLst>
              <a:path h="3271072" w="3271072">
                <a:moveTo>
                  <a:pt x="0" y="0"/>
                </a:moveTo>
                <a:lnTo>
                  <a:pt x="3271072" y="0"/>
                </a:lnTo>
                <a:lnTo>
                  <a:pt x="3271072" y="3271072"/>
                </a:lnTo>
                <a:lnTo>
                  <a:pt x="0" y="3271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9680167" y="1644939"/>
            <a:ext cx="11653560" cy="8642061"/>
            <a:chOff x="0" y="0"/>
            <a:chExt cx="3069250" cy="2276098"/>
          </a:xfrm>
        </p:grpSpPr>
        <p:sp>
          <p:nvSpPr>
            <p:cNvPr name="Freeform 11" id="11"/>
            <p:cNvSpPr/>
            <p:nvPr/>
          </p:nvSpPr>
          <p:spPr>
            <a:xfrm flipH="false" flipV="false" rot="0">
              <a:off x="0" y="0"/>
              <a:ext cx="3069250" cy="2276098"/>
            </a:xfrm>
            <a:custGeom>
              <a:avLst/>
              <a:gdLst/>
              <a:ahLst/>
              <a:cxnLst/>
              <a:rect r="r" b="b" t="t" l="l"/>
              <a:pathLst>
                <a:path h="2276098" w="3069250">
                  <a:moveTo>
                    <a:pt x="0" y="0"/>
                  </a:moveTo>
                  <a:lnTo>
                    <a:pt x="3069250" y="0"/>
                  </a:lnTo>
                  <a:lnTo>
                    <a:pt x="3069250" y="2276098"/>
                  </a:lnTo>
                  <a:lnTo>
                    <a:pt x="0" y="2276098"/>
                  </a:lnTo>
                  <a:close/>
                </a:path>
              </a:pathLst>
            </a:custGeom>
            <a:solidFill>
              <a:srgbClr val="6C483A"/>
            </a:solidFill>
          </p:spPr>
        </p:sp>
        <p:sp>
          <p:nvSpPr>
            <p:cNvPr name="TextBox 12" id="12"/>
            <p:cNvSpPr txBox="true"/>
            <p:nvPr/>
          </p:nvSpPr>
          <p:spPr>
            <a:xfrm>
              <a:off x="0" y="0"/>
              <a:ext cx="3069250" cy="2276098"/>
            </a:xfrm>
            <a:prstGeom prst="rect">
              <a:avLst/>
            </a:prstGeom>
          </p:spPr>
          <p:txBody>
            <a:bodyPr anchor="ctr" rtlCol="false" tIns="50800" lIns="50800" bIns="50800" rIns="50800"/>
            <a:lstStyle/>
            <a:p>
              <a:pPr algn="ctr">
                <a:lnSpc>
                  <a:spcPts val="2640"/>
                </a:lnSpc>
              </a:pPr>
            </a:p>
          </p:txBody>
        </p:sp>
      </p:grpSp>
      <p:sp>
        <p:nvSpPr>
          <p:cNvPr name="TextBox 13" id="13"/>
          <p:cNvSpPr txBox="true"/>
          <p:nvPr/>
        </p:nvSpPr>
        <p:spPr>
          <a:xfrm rot="0">
            <a:off x="11628563" y="1895449"/>
            <a:ext cx="4410356" cy="646370"/>
          </a:xfrm>
          <a:prstGeom prst="rect">
            <a:avLst/>
          </a:prstGeom>
        </p:spPr>
        <p:txBody>
          <a:bodyPr anchor="t" rtlCol="false" tIns="0" lIns="0" bIns="0" rIns="0">
            <a:spAutoFit/>
          </a:bodyPr>
          <a:lstStyle/>
          <a:p>
            <a:pPr algn="ctr">
              <a:lnSpc>
                <a:spcPts val="5323"/>
              </a:lnSpc>
            </a:pPr>
            <a:r>
              <a:rPr lang="en-US" sz="3802">
                <a:solidFill>
                  <a:srgbClr val="FFFFFF"/>
                </a:solidFill>
                <a:latin typeface="Montserrat Classic Bold"/>
              </a:rPr>
              <a:t>Unit Testing</a:t>
            </a:r>
          </a:p>
        </p:txBody>
      </p:sp>
      <p:sp>
        <p:nvSpPr>
          <p:cNvPr name="TextBox 14" id="14"/>
          <p:cNvSpPr txBox="true"/>
          <p:nvPr/>
        </p:nvSpPr>
        <p:spPr>
          <a:xfrm rot="0">
            <a:off x="9680167" y="2670284"/>
            <a:ext cx="8307148" cy="6915105"/>
          </a:xfrm>
          <a:prstGeom prst="rect">
            <a:avLst/>
          </a:prstGeom>
        </p:spPr>
        <p:txBody>
          <a:bodyPr anchor="t" rtlCol="false" tIns="0" lIns="0" bIns="0" rIns="0">
            <a:spAutoFit/>
          </a:bodyPr>
          <a:lstStyle/>
          <a:p>
            <a:pPr algn="just" marL="556854" indent="-278427" lvl="1">
              <a:lnSpc>
                <a:spcPts val="3920"/>
              </a:lnSpc>
              <a:buFont typeface="Arial"/>
              <a:buChar char="•"/>
            </a:pPr>
            <a:r>
              <a:rPr lang="en-US" sz="2579">
                <a:solidFill>
                  <a:srgbClr val="FFFFFF"/>
                </a:solidFill>
                <a:latin typeface="Montserrat Classic"/>
              </a:rPr>
              <a:t>Melakukan pengujian pada bagian terkecil dari program yang dapat diuji secara terpisah.</a:t>
            </a:r>
          </a:p>
          <a:p>
            <a:pPr algn="just" marL="556854" indent="-278427" lvl="1">
              <a:lnSpc>
                <a:spcPts val="3920"/>
              </a:lnSpc>
              <a:buFont typeface="Arial"/>
              <a:buChar char="•"/>
            </a:pPr>
            <a:r>
              <a:rPr lang="en-US" sz="2579">
                <a:solidFill>
                  <a:srgbClr val="FFFFFF"/>
                </a:solidFill>
                <a:latin typeface="Montserrat Classic"/>
              </a:rPr>
              <a:t>Fokus pada memastikan bahwa setiap unit program berfungsi dengan benar secara terisolasi.</a:t>
            </a:r>
          </a:p>
          <a:p>
            <a:pPr algn="just" marL="556854" indent="-278427" lvl="1">
              <a:lnSpc>
                <a:spcPts val="3920"/>
              </a:lnSpc>
              <a:buFont typeface="Arial"/>
              <a:buChar char="•"/>
            </a:pPr>
            <a:r>
              <a:rPr lang="en-US" sz="2579">
                <a:solidFill>
                  <a:srgbClr val="FFFFFF"/>
                </a:solidFill>
                <a:latin typeface="Montserrat Classic"/>
              </a:rPr>
              <a:t>Dapat dilakukan secara manual atau otomatis dengan menggunakan library atau framework pengujian seperti unittest pada Python.</a:t>
            </a:r>
          </a:p>
          <a:p>
            <a:pPr algn="just" marL="556854" indent="-278427" lvl="1">
              <a:lnSpc>
                <a:spcPts val="3920"/>
              </a:lnSpc>
              <a:buFont typeface="Arial"/>
              <a:buChar char="•"/>
            </a:pPr>
            <a:r>
              <a:rPr lang="en-US" sz="2579">
                <a:solidFill>
                  <a:srgbClr val="FFFFFF"/>
                </a:solidFill>
                <a:latin typeface="Montserrat Classic"/>
              </a:rPr>
              <a:t>Biasanya dilakukan pada setiap blok atau unit kode saat dikembangkan.</a:t>
            </a:r>
          </a:p>
          <a:p>
            <a:pPr algn="just" marL="556854" indent="-278427" lvl="1">
              <a:lnSpc>
                <a:spcPts val="3920"/>
              </a:lnSpc>
              <a:buFont typeface="Arial"/>
              <a:buChar char="•"/>
            </a:pPr>
            <a:r>
              <a:rPr lang="en-US" sz="2579">
                <a:solidFill>
                  <a:srgbClr val="FFFFFF"/>
                </a:solidFill>
                <a:latin typeface="Montserrat Classic"/>
              </a:rPr>
              <a:t>Teknik pengujian unit testing antara lain black box testing, white box testing, dan gray box testing.</a:t>
            </a:r>
          </a:p>
          <a:p>
            <a:pPr algn="just">
              <a:lnSpc>
                <a:spcPts val="39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sp>
        <p:nvSpPr>
          <p:cNvPr name="TextBox 2" id="2"/>
          <p:cNvSpPr txBox="true"/>
          <p:nvPr/>
        </p:nvSpPr>
        <p:spPr>
          <a:xfrm rot="0">
            <a:off x="387998" y="1709599"/>
            <a:ext cx="17047006" cy="8673036"/>
          </a:xfrm>
          <a:prstGeom prst="rect">
            <a:avLst/>
          </a:prstGeom>
        </p:spPr>
        <p:txBody>
          <a:bodyPr anchor="t" rtlCol="false" tIns="0" lIns="0" bIns="0" rIns="0">
            <a:spAutoFit/>
          </a:bodyPr>
          <a:lstStyle/>
          <a:p>
            <a:pPr algn="just" marL="732377" indent="-366189" lvl="1">
              <a:lnSpc>
                <a:spcPts val="6954"/>
              </a:lnSpc>
              <a:buFont typeface="Arial"/>
              <a:buChar char="•"/>
            </a:pPr>
            <a:r>
              <a:rPr lang="en-US" sz="3392">
                <a:solidFill>
                  <a:srgbClr val="33261A"/>
                </a:solidFill>
                <a:latin typeface="Montserrat Classic"/>
              </a:rPr>
              <a:t>Dapat menemukan kesalahan atau bug pada level kode dan struktur internal aplikasi.</a:t>
            </a:r>
          </a:p>
          <a:p>
            <a:pPr algn="just" marL="732377" indent="-366189" lvl="1">
              <a:lnSpc>
                <a:spcPts val="6954"/>
              </a:lnSpc>
              <a:buFont typeface="Arial"/>
              <a:buChar char="•"/>
            </a:pPr>
            <a:r>
              <a:rPr lang="en-US" sz="3392">
                <a:solidFill>
                  <a:srgbClr val="33261A"/>
                </a:solidFill>
                <a:latin typeface="Montserrat Classic"/>
              </a:rPr>
              <a:t>Dapat memastikan bahwa semua jalur kode telah diuji dan tidak ada bagian dari kode yang tidak diuji.</a:t>
            </a:r>
          </a:p>
          <a:p>
            <a:pPr algn="just" marL="732377" indent="-366189" lvl="1">
              <a:lnSpc>
                <a:spcPts val="6954"/>
              </a:lnSpc>
              <a:buFont typeface="Arial"/>
              <a:buChar char="•"/>
            </a:pPr>
            <a:r>
              <a:rPr lang="en-US" sz="3392">
                <a:solidFill>
                  <a:srgbClr val="33261A"/>
                </a:solidFill>
                <a:latin typeface="Montserrat Classic"/>
              </a:rPr>
              <a:t>Dapat membantu meningkatkan keamanan, memverifikasi aliran masukan dan keluaran melalui aplikasi, serta meningkatkan kegunaan dan desain perangkat lunak.</a:t>
            </a:r>
          </a:p>
          <a:p>
            <a:pPr algn="just" marL="732377" indent="-366189" lvl="1">
              <a:lnSpc>
                <a:spcPts val="6954"/>
              </a:lnSpc>
              <a:buFont typeface="Arial"/>
              <a:buChar char="•"/>
            </a:pPr>
            <a:r>
              <a:rPr lang="en-US" sz="3392">
                <a:solidFill>
                  <a:srgbClr val="33261A"/>
                </a:solidFill>
                <a:latin typeface="Montserrat Classic"/>
              </a:rPr>
              <a:t>Dapat membantu pengembang untuk memahami kode dan memperbaiki kesalahan dengan cepat.</a:t>
            </a:r>
          </a:p>
          <a:p>
            <a:pPr algn="just">
              <a:lnSpc>
                <a:spcPts val="6954"/>
              </a:lnSpc>
            </a:pPr>
          </a:p>
        </p:txBody>
      </p:sp>
      <p:sp>
        <p:nvSpPr>
          <p:cNvPr name="TextBox 3" id="3"/>
          <p:cNvSpPr txBox="true"/>
          <p:nvPr/>
        </p:nvSpPr>
        <p:spPr>
          <a:xfrm rot="0">
            <a:off x="387998" y="542925"/>
            <a:ext cx="14841245" cy="971550"/>
          </a:xfrm>
          <a:prstGeom prst="rect">
            <a:avLst/>
          </a:prstGeom>
        </p:spPr>
        <p:txBody>
          <a:bodyPr anchor="t" rtlCol="false" tIns="0" lIns="0" bIns="0" rIns="0">
            <a:spAutoFit/>
          </a:bodyPr>
          <a:lstStyle/>
          <a:p>
            <a:pPr algn="ctr">
              <a:lnSpc>
                <a:spcPts val="7680"/>
              </a:lnSpc>
            </a:pPr>
            <a:r>
              <a:rPr lang="en-US" sz="6400">
                <a:solidFill>
                  <a:srgbClr val="6C483A"/>
                </a:solidFill>
                <a:latin typeface="Montserrat Classic Bold"/>
              </a:rPr>
              <a:t>KEUNTUNGAN WHITEBOX TESTING</a:t>
            </a:r>
          </a:p>
        </p:txBody>
      </p:sp>
      <p:sp>
        <p:nvSpPr>
          <p:cNvPr name="Freeform 4" id="4"/>
          <p:cNvSpPr/>
          <p:nvPr/>
        </p:nvSpPr>
        <p:spPr>
          <a:xfrm flipH="false" flipV="false" rot="0">
            <a:off x="15914760" y="-703257"/>
            <a:ext cx="2689081" cy="2689081"/>
          </a:xfrm>
          <a:custGeom>
            <a:avLst/>
            <a:gdLst/>
            <a:ahLst/>
            <a:cxnLst/>
            <a:rect r="r" b="b" t="t" l="l"/>
            <a:pathLst>
              <a:path h="2689081" w="2689081">
                <a:moveTo>
                  <a:pt x="0" y="0"/>
                </a:moveTo>
                <a:lnTo>
                  <a:pt x="2689080" y="0"/>
                </a:lnTo>
                <a:lnTo>
                  <a:pt x="2689080" y="2689081"/>
                </a:lnTo>
                <a:lnTo>
                  <a:pt x="0" y="2689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sp>
        <p:nvSpPr>
          <p:cNvPr name="TextBox 2" id="2"/>
          <p:cNvSpPr txBox="true"/>
          <p:nvPr/>
        </p:nvSpPr>
        <p:spPr>
          <a:xfrm rot="0">
            <a:off x="387998" y="2061384"/>
            <a:ext cx="17047006" cy="7680534"/>
          </a:xfrm>
          <a:prstGeom prst="rect">
            <a:avLst/>
          </a:prstGeom>
        </p:spPr>
        <p:txBody>
          <a:bodyPr anchor="t" rtlCol="false" tIns="0" lIns="0" bIns="0" rIns="0">
            <a:spAutoFit/>
          </a:bodyPr>
          <a:lstStyle/>
          <a:p>
            <a:pPr algn="just" marL="926682" indent="-463341" lvl="1">
              <a:lnSpc>
                <a:spcPts val="8798"/>
              </a:lnSpc>
              <a:buFont typeface="Arial"/>
              <a:buChar char="•"/>
            </a:pPr>
            <a:r>
              <a:rPr lang="en-US" sz="4292">
                <a:solidFill>
                  <a:srgbClr val="33261A"/>
                </a:solidFill>
                <a:latin typeface="Montserrat Classic"/>
              </a:rPr>
              <a:t>Sangat mahal untuk dilakukan karena membutuhkan tester yang terampil untuk melakukan pengujian.</a:t>
            </a:r>
          </a:p>
          <a:p>
            <a:pPr algn="just" marL="926682" indent="-463341" lvl="1">
              <a:lnSpc>
                <a:spcPts val="8798"/>
              </a:lnSpc>
              <a:buFont typeface="Arial"/>
              <a:buChar char="•"/>
            </a:pPr>
            <a:r>
              <a:rPr lang="en-US" sz="4292">
                <a:solidFill>
                  <a:srgbClr val="33261A"/>
                </a:solidFill>
                <a:latin typeface="Montserrat Classic"/>
              </a:rPr>
              <a:t>Pada perangkat lunak yang jenisnya besar, metode whitebox testing ini dianggap boros karena melibatkan banyak sumberdaya untuk melakukannya.</a:t>
            </a:r>
          </a:p>
          <a:p>
            <a:pPr algn="just" marL="926682" indent="-463341" lvl="1">
              <a:lnSpc>
                <a:spcPts val="8798"/>
              </a:lnSpc>
              <a:buFont typeface="Arial"/>
              <a:buChar char="•"/>
            </a:pPr>
            <a:r>
              <a:rPr lang="en-US" sz="4292">
                <a:solidFill>
                  <a:srgbClr val="33261A"/>
                </a:solidFill>
                <a:latin typeface="Montserrat Classic"/>
              </a:rPr>
              <a:t>Tidak mempedulikan Tampilan UI aplikasinya.</a:t>
            </a:r>
          </a:p>
          <a:p>
            <a:pPr algn="just">
              <a:lnSpc>
                <a:spcPts val="8798"/>
              </a:lnSpc>
            </a:pPr>
          </a:p>
        </p:txBody>
      </p:sp>
      <p:sp>
        <p:nvSpPr>
          <p:cNvPr name="TextBox 3" id="3"/>
          <p:cNvSpPr txBox="true"/>
          <p:nvPr/>
        </p:nvSpPr>
        <p:spPr>
          <a:xfrm rot="0">
            <a:off x="387998" y="542925"/>
            <a:ext cx="14841245" cy="971550"/>
          </a:xfrm>
          <a:prstGeom prst="rect">
            <a:avLst/>
          </a:prstGeom>
        </p:spPr>
        <p:txBody>
          <a:bodyPr anchor="t" rtlCol="false" tIns="0" lIns="0" bIns="0" rIns="0">
            <a:spAutoFit/>
          </a:bodyPr>
          <a:lstStyle/>
          <a:p>
            <a:pPr algn="ctr">
              <a:lnSpc>
                <a:spcPts val="7680"/>
              </a:lnSpc>
            </a:pPr>
            <a:r>
              <a:rPr lang="en-US" sz="6400">
                <a:solidFill>
                  <a:srgbClr val="6C483A"/>
                </a:solidFill>
                <a:latin typeface="Montserrat Classic Bold"/>
              </a:rPr>
              <a:t>KEKURANGAN WHITEBOX TESTING</a:t>
            </a:r>
          </a:p>
        </p:txBody>
      </p:sp>
      <p:sp>
        <p:nvSpPr>
          <p:cNvPr name="Freeform 4" id="4"/>
          <p:cNvSpPr/>
          <p:nvPr/>
        </p:nvSpPr>
        <p:spPr>
          <a:xfrm flipH="false" flipV="false" rot="0">
            <a:off x="15914760" y="-703257"/>
            <a:ext cx="2689081" cy="2689081"/>
          </a:xfrm>
          <a:custGeom>
            <a:avLst/>
            <a:gdLst/>
            <a:ahLst/>
            <a:cxnLst/>
            <a:rect r="r" b="b" t="t" l="l"/>
            <a:pathLst>
              <a:path h="2689081" w="2689081">
                <a:moveTo>
                  <a:pt x="0" y="0"/>
                </a:moveTo>
                <a:lnTo>
                  <a:pt x="2689080" y="0"/>
                </a:lnTo>
                <a:lnTo>
                  <a:pt x="2689080" y="2689081"/>
                </a:lnTo>
                <a:lnTo>
                  <a:pt x="0" y="2689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sp>
        <p:nvSpPr>
          <p:cNvPr name="TextBox 2" id="2"/>
          <p:cNvSpPr txBox="true"/>
          <p:nvPr/>
        </p:nvSpPr>
        <p:spPr>
          <a:xfrm rot="0">
            <a:off x="387998" y="2039265"/>
            <a:ext cx="17047006" cy="8469202"/>
          </a:xfrm>
          <a:prstGeom prst="rect">
            <a:avLst/>
          </a:prstGeom>
        </p:spPr>
        <p:txBody>
          <a:bodyPr anchor="t" rtlCol="false" tIns="0" lIns="0" bIns="0" rIns="0">
            <a:spAutoFit/>
          </a:bodyPr>
          <a:lstStyle/>
          <a:p>
            <a:pPr algn="just" marL="797145" indent="-398573" lvl="1">
              <a:lnSpc>
                <a:spcPts val="7569"/>
              </a:lnSpc>
              <a:buFont typeface="Arial"/>
              <a:buChar char="•"/>
            </a:pPr>
            <a:r>
              <a:rPr lang="en-US" sz="3692">
                <a:solidFill>
                  <a:srgbClr val="33261A"/>
                </a:solidFill>
                <a:latin typeface="Montserrat Classic"/>
              </a:rPr>
              <a:t>Dapat menemukan kesalahan atau bug pada level unit program yang dapat diuji secara terpisah.</a:t>
            </a:r>
          </a:p>
          <a:p>
            <a:pPr algn="just" marL="797145" indent="-398573" lvl="1">
              <a:lnSpc>
                <a:spcPts val="7569"/>
              </a:lnSpc>
              <a:buFont typeface="Arial"/>
              <a:buChar char="•"/>
            </a:pPr>
            <a:r>
              <a:rPr lang="en-US" sz="3692">
                <a:solidFill>
                  <a:srgbClr val="33261A"/>
                </a:solidFill>
                <a:latin typeface="Montserrat Classic"/>
              </a:rPr>
              <a:t>Dapat memastikan bahwa setiap unit program berfungsi dengan benar secara terisolasi.</a:t>
            </a:r>
          </a:p>
          <a:p>
            <a:pPr algn="just" marL="797145" indent="-398573" lvl="1">
              <a:lnSpc>
                <a:spcPts val="7569"/>
              </a:lnSpc>
              <a:buFont typeface="Arial"/>
              <a:buChar char="•"/>
            </a:pPr>
            <a:r>
              <a:rPr lang="en-US" sz="3692">
                <a:solidFill>
                  <a:srgbClr val="33261A"/>
                </a:solidFill>
                <a:latin typeface="Montserrat Classic"/>
              </a:rPr>
              <a:t>Dapat membantu pengembang untuk memperkecil kesalahan atau bug yang ada pada sistem.</a:t>
            </a:r>
          </a:p>
          <a:p>
            <a:pPr algn="just" marL="797145" indent="-398573" lvl="1">
              <a:lnSpc>
                <a:spcPts val="7569"/>
              </a:lnSpc>
              <a:buFont typeface="Arial"/>
              <a:buChar char="•"/>
            </a:pPr>
            <a:r>
              <a:rPr lang="en-US" sz="3692">
                <a:solidFill>
                  <a:srgbClr val="33261A"/>
                </a:solidFill>
                <a:latin typeface="Montserrat Classic"/>
              </a:rPr>
              <a:t>Dapat membantu pengembang untuk memperbaiki kesalahan dengan cepat.</a:t>
            </a:r>
          </a:p>
          <a:p>
            <a:pPr algn="just">
              <a:lnSpc>
                <a:spcPts val="7569"/>
              </a:lnSpc>
            </a:pPr>
          </a:p>
        </p:txBody>
      </p:sp>
      <p:sp>
        <p:nvSpPr>
          <p:cNvPr name="TextBox 3" id="3"/>
          <p:cNvSpPr txBox="true"/>
          <p:nvPr/>
        </p:nvSpPr>
        <p:spPr>
          <a:xfrm rot="0">
            <a:off x="387998" y="542925"/>
            <a:ext cx="14841245" cy="971550"/>
          </a:xfrm>
          <a:prstGeom prst="rect">
            <a:avLst/>
          </a:prstGeom>
        </p:spPr>
        <p:txBody>
          <a:bodyPr anchor="t" rtlCol="false" tIns="0" lIns="0" bIns="0" rIns="0">
            <a:spAutoFit/>
          </a:bodyPr>
          <a:lstStyle/>
          <a:p>
            <a:pPr algn="ctr">
              <a:lnSpc>
                <a:spcPts val="7680"/>
              </a:lnSpc>
            </a:pPr>
            <a:r>
              <a:rPr lang="en-US" sz="6400">
                <a:solidFill>
                  <a:srgbClr val="6C483A"/>
                </a:solidFill>
                <a:latin typeface="Montserrat Classic Bold"/>
              </a:rPr>
              <a:t>KEUNTUNGAN UNIT TEST</a:t>
            </a:r>
          </a:p>
        </p:txBody>
      </p:sp>
      <p:sp>
        <p:nvSpPr>
          <p:cNvPr name="Freeform 4" id="4"/>
          <p:cNvSpPr/>
          <p:nvPr/>
        </p:nvSpPr>
        <p:spPr>
          <a:xfrm flipH="false" flipV="false" rot="0">
            <a:off x="15914760" y="-703257"/>
            <a:ext cx="2689081" cy="2689081"/>
          </a:xfrm>
          <a:custGeom>
            <a:avLst/>
            <a:gdLst/>
            <a:ahLst/>
            <a:cxnLst/>
            <a:rect r="r" b="b" t="t" l="l"/>
            <a:pathLst>
              <a:path h="2689081" w="2689081">
                <a:moveTo>
                  <a:pt x="0" y="0"/>
                </a:moveTo>
                <a:lnTo>
                  <a:pt x="2689080" y="0"/>
                </a:lnTo>
                <a:lnTo>
                  <a:pt x="2689080" y="2689081"/>
                </a:lnTo>
                <a:lnTo>
                  <a:pt x="0" y="2689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sp>
        <p:nvSpPr>
          <p:cNvPr name="TextBox 2" id="2"/>
          <p:cNvSpPr txBox="true"/>
          <p:nvPr/>
        </p:nvSpPr>
        <p:spPr>
          <a:xfrm rot="0">
            <a:off x="620497" y="2501962"/>
            <a:ext cx="17047006" cy="6064460"/>
          </a:xfrm>
          <a:prstGeom prst="rect">
            <a:avLst/>
          </a:prstGeom>
        </p:spPr>
        <p:txBody>
          <a:bodyPr anchor="t" rtlCol="false" tIns="0" lIns="0" bIns="0" rIns="0">
            <a:spAutoFit/>
          </a:bodyPr>
          <a:lstStyle/>
          <a:p>
            <a:pPr algn="just" marL="1034630" indent="-517315" lvl="1">
              <a:lnSpc>
                <a:spcPts val="9823"/>
              </a:lnSpc>
              <a:buFont typeface="Arial"/>
              <a:buChar char="•"/>
            </a:pPr>
            <a:r>
              <a:rPr lang="en-US" sz="4792">
                <a:solidFill>
                  <a:srgbClr val="33261A"/>
                </a:solidFill>
                <a:latin typeface="Montserrat Classic"/>
              </a:rPr>
              <a:t>Membutuhkan waktu dan sumber daya untuk membuat dan menjalankan unit test.</a:t>
            </a:r>
          </a:p>
          <a:p>
            <a:pPr algn="just" marL="1034630" indent="-517315" lvl="1">
              <a:lnSpc>
                <a:spcPts val="9823"/>
              </a:lnSpc>
              <a:buFont typeface="Arial"/>
              <a:buChar char="•"/>
            </a:pPr>
            <a:r>
              <a:rPr lang="en-US" sz="4792">
                <a:solidFill>
                  <a:srgbClr val="33261A"/>
                </a:solidFill>
                <a:latin typeface="Montserrat Classic"/>
              </a:rPr>
              <a:t>Tidak dapat menjamin bahwa aplikasi yang diuji bebas dari kesalahan atau bug.</a:t>
            </a:r>
          </a:p>
          <a:p>
            <a:pPr algn="just">
              <a:lnSpc>
                <a:spcPts val="9823"/>
              </a:lnSpc>
            </a:pPr>
          </a:p>
        </p:txBody>
      </p:sp>
      <p:sp>
        <p:nvSpPr>
          <p:cNvPr name="TextBox 3" id="3"/>
          <p:cNvSpPr txBox="true"/>
          <p:nvPr/>
        </p:nvSpPr>
        <p:spPr>
          <a:xfrm rot="0">
            <a:off x="387998" y="542925"/>
            <a:ext cx="14841245" cy="971550"/>
          </a:xfrm>
          <a:prstGeom prst="rect">
            <a:avLst/>
          </a:prstGeom>
        </p:spPr>
        <p:txBody>
          <a:bodyPr anchor="t" rtlCol="false" tIns="0" lIns="0" bIns="0" rIns="0">
            <a:spAutoFit/>
          </a:bodyPr>
          <a:lstStyle/>
          <a:p>
            <a:pPr algn="ctr">
              <a:lnSpc>
                <a:spcPts val="7680"/>
              </a:lnSpc>
            </a:pPr>
            <a:r>
              <a:rPr lang="en-US" sz="6400">
                <a:solidFill>
                  <a:srgbClr val="6C483A"/>
                </a:solidFill>
                <a:latin typeface="Montserrat Classic Bold"/>
              </a:rPr>
              <a:t>KEKURANGAN UNIT TEST</a:t>
            </a:r>
          </a:p>
        </p:txBody>
      </p:sp>
      <p:sp>
        <p:nvSpPr>
          <p:cNvPr name="Freeform 4" id="4"/>
          <p:cNvSpPr/>
          <p:nvPr/>
        </p:nvSpPr>
        <p:spPr>
          <a:xfrm flipH="false" flipV="false" rot="0">
            <a:off x="15914760" y="-703257"/>
            <a:ext cx="2689081" cy="2689081"/>
          </a:xfrm>
          <a:custGeom>
            <a:avLst/>
            <a:gdLst/>
            <a:ahLst/>
            <a:cxnLst/>
            <a:rect r="r" b="b" t="t" l="l"/>
            <a:pathLst>
              <a:path h="2689081" w="2689081">
                <a:moveTo>
                  <a:pt x="0" y="0"/>
                </a:moveTo>
                <a:lnTo>
                  <a:pt x="2689080" y="0"/>
                </a:lnTo>
                <a:lnTo>
                  <a:pt x="2689080" y="2689081"/>
                </a:lnTo>
                <a:lnTo>
                  <a:pt x="0" y="2689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16978994" y="-931037"/>
            <a:ext cx="5941818" cy="12149074"/>
            <a:chOff x="0" y="0"/>
            <a:chExt cx="1987776" cy="4064351"/>
          </a:xfrm>
        </p:grpSpPr>
        <p:sp>
          <p:nvSpPr>
            <p:cNvPr name="Freeform 3" id="3"/>
            <p:cNvSpPr/>
            <p:nvPr/>
          </p:nvSpPr>
          <p:spPr>
            <a:xfrm flipH="false" flipV="false" rot="0">
              <a:off x="0" y="0"/>
              <a:ext cx="1987776" cy="4064351"/>
            </a:xfrm>
            <a:custGeom>
              <a:avLst/>
              <a:gdLst/>
              <a:ahLst/>
              <a:cxnLst/>
              <a:rect r="r" b="b" t="t" l="l"/>
              <a:pathLst>
                <a:path h="4064351" w="1987776">
                  <a:moveTo>
                    <a:pt x="0" y="0"/>
                  </a:moveTo>
                  <a:lnTo>
                    <a:pt x="1987776" y="0"/>
                  </a:lnTo>
                  <a:lnTo>
                    <a:pt x="1987776" y="4064351"/>
                  </a:lnTo>
                  <a:lnTo>
                    <a:pt x="0" y="4064351"/>
                  </a:lnTo>
                  <a:close/>
                </a:path>
              </a:pathLst>
            </a:custGeom>
            <a:solidFill>
              <a:srgbClr val="6C483A"/>
            </a:solidFill>
          </p:spPr>
        </p:sp>
        <p:sp>
          <p:nvSpPr>
            <p:cNvPr name="TextBox 4" id="4"/>
            <p:cNvSpPr txBox="true"/>
            <p:nvPr/>
          </p:nvSpPr>
          <p:spPr>
            <a:xfrm>
              <a:off x="0" y="-38100"/>
              <a:ext cx="1987776" cy="41024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978994" y="8184616"/>
            <a:ext cx="2596948" cy="2596948"/>
          </a:xfrm>
          <a:custGeom>
            <a:avLst/>
            <a:gdLst/>
            <a:ahLst/>
            <a:cxnLst/>
            <a:rect r="r" b="b" t="t" l="l"/>
            <a:pathLst>
              <a:path h="2596948" w="2596948">
                <a:moveTo>
                  <a:pt x="0" y="0"/>
                </a:moveTo>
                <a:lnTo>
                  <a:pt x="2596948" y="0"/>
                </a:lnTo>
                <a:lnTo>
                  <a:pt x="2596948" y="2596948"/>
                </a:lnTo>
                <a:lnTo>
                  <a:pt x="0" y="2596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71161" y="-828167"/>
            <a:ext cx="2599722" cy="2599722"/>
          </a:xfrm>
          <a:custGeom>
            <a:avLst/>
            <a:gdLst/>
            <a:ahLst/>
            <a:cxnLst/>
            <a:rect r="r" b="b" t="t" l="l"/>
            <a:pathLst>
              <a:path h="2599722" w="2599722">
                <a:moveTo>
                  <a:pt x="0" y="0"/>
                </a:moveTo>
                <a:lnTo>
                  <a:pt x="2599722" y="0"/>
                </a:lnTo>
                <a:lnTo>
                  <a:pt x="2599722" y="2599722"/>
                </a:lnTo>
                <a:lnTo>
                  <a:pt x="0" y="2599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62683" y="3372089"/>
            <a:ext cx="16019961" cy="6111001"/>
          </a:xfrm>
          <a:custGeom>
            <a:avLst/>
            <a:gdLst/>
            <a:ahLst/>
            <a:cxnLst/>
            <a:rect r="r" b="b" t="t" l="l"/>
            <a:pathLst>
              <a:path h="6111001" w="16019961">
                <a:moveTo>
                  <a:pt x="0" y="0"/>
                </a:moveTo>
                <a:lnTo>
                  <a:pt x="16019961" y="0"/>
                </a:lnTo>
                <a:lnTo>
                  <a:pt x="16019961" y="6111001"/>
                </a:lnTo>
                <a:lnTo>
                  <a:pt x="0" y="6111001"/>
                </a:lnTo>
                <a:lnTo>
                  <a:pt x="0" y="0"/>
                </a:lnTo>
                <a:close/>
              </a:path>
            </a:pathLst>
          </a:custGeom>
          <a:blipFill>
            <a:blip r:embed="rId6"/>
            <a:stretch>
              <a:fillRect l="0" t="0" r="0" b="0"/>
            </a:stretch>
          </a:blipFill>
        </p:spPr>
      </p:sp>
      <p:sp>
        <p:nvSpPr>
          <p:cNvPr name="TextBox 8" id="8"/>
          <p:cNvSpPr txBox="true"/>
          <p:nvPr/>
        </p:nvSpPr>
        <p:spPr>
          <a:xfrm rot="0">
            <a:off x="2328561" y="547894"/>
            <a:ext cx="13704293" cy="2468880"/>
          </a:xfrm>
          <a:prstGeom prst="rect">
            <a:avLst/>
          </a:prstGeom>
        </p:spPr>
        <p:txBody>
          <a:bodyPr anchor="t" rtlCol="false" tIns="0" lIns="0" bIns="0" rIns="0">
            <a:spAutoFit/>
          </a:bodyPr>
          <a:lstStyle/>
          <a:p>
            <a:pPr algn="ctr">
              <a:lnSpc>
                <a:spcPts val="6405"/>
              </a:lnSpc>
            </a:pPr>
            <a:r>
              <a:rPr lang="en-US" sz="6100">
                <a:solidFill>
                  <a:srgbClr val="8A4314"/>
                </a:solidFill>
                <a:latin typeface="Montserrat Classic Bold"/>
              </a:rPr>
              <a:t>CONTOH IMPLEMENTASI </a:t>
            </a:r>
          </a:p>
          <a:p>
            <a:pPr algn="ctr">
              <a:lnSpc>
                <a:spcPts val="6405"/>
              </a:lnSpc>
            </a:pPr>
            <a:r>
              <a:rPr lang="en-US" sz="6100">
                <a:solidFill>
                  <a:srgbClr val="8A4314"/>
                </a:solidFill>
                <a:latin typeface="Montserrat Classic Bold"/>
              </a:rPr>
              <a:t>WHITE BOX TESTING </a:t>
            </a:r>
          </a:p>
          <a:p>
            <a:pPr algn="ctr">
              <a:lnSpc>
                <a:spcPts val="6405"/>
              </a:lnSpc>
            </a:pPr>
            <a:r>
              <a:rPr lang="en-US" sz="6100">
                <a:solidFill>
                  <a:srgbClr val="8A4314"/>
                </a:solidFill>
                <a:latin typeface="Montserrat Classic Bold"/>
              </a:rPr>
              <a:t>UNTUK FORM LOGIN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7EF"/>
        </a:solidFill>
      </p:bgPr>
    </p:bg>
    <p:spTree>
      <p:nvGrpSpPr>
        <p:cNvPr id="1" name=""/>
        <p:cNvGrpSpPr/>
        <p:nvPr/>
      </p:nvGrpSpPr>
      <p:grpSpPr>
        <a:xfrm>
          <a:off x="0" y="0"/>
          <a:ext cx="0" cy="0"/>
          <a:chOff x="0" y="0"/>
          <a:chExt cx="0" cy="0"/>
        </a:xfrm>
      </p:grpSpPr>
      <p:grpSp>
        <p:nvGrpSpPr>
          <p:cNvPr name="Group 2" id="2"/>
          <p:cNvGrpSpPr/>
          <p:nvPr/>
        </p:nvGrpSpPr>
        <p:grpSpPr>
          <a:xfrm rot="0">
            <a:off x="16978994" y="-931037"/>
            <a:ext cx="5941818" cy="12149074"/>
            <a:chOff x="0" y="0"/>
            <a:chExt cx="1987776" cy="4064351"/>
          </a:xfrm>
        </p:grpSpPr>
        <p:sp>
          <p:nvSpPr>
            <p:cNvPr name="Freeform 3" id="3"/>
            <p:cNvSpPr/>
            <p:nvPr/>
          </p:nvSpPr>
          <p:spPr>
            <a:xfrm flipH="false" flipV="false" rot="0">
              <a:off x="0" y="0"/>
              <a:ext cx="1987776" cy="4064351"/>
            </a:xfrm>
            <a:custGeom>
              <a:avLst/>
              <a:gdLst/>
              <a:ahLst/>
              <a:cxnLst/>
              <a:rect r="r" b="b" t="t" l="l"/>
              <a:pathLst>
                <a:path h="4064351" w="1987776">
                  <a:moveTo>
                    <a:pt x="0" y="0"/>
                  </a:moveTo>
                  <a:lnTo>
                    <a:pt x="1987776" y="0"/>
                  </a:lnTo>
                  <a:lnTo>
                    <a:pt x="1987776" y="4064351"/>
                  </a:lnTo>
                  <a:lnTo>
                    <a:pt x="0" y="4064351"/>
                  </a:lnTo>
                  <a:close/>
                </a:path>
              </a:pathLst>
            </a:custGeom>
            <a:solidFill>
              <a:srgbClr val="6C483A"/>
            </a:solidFill>
          </p:spPr>
        </p:sp>
        <p:sp>
          <p:nvSpPr>
            <p:cNvPr name="TextBox 4" id="4"/>
            <p:cNvSpPr txBox="true"/>
            <p:nvPr/>
          </p:nvSpPr>
          <p:spPr>
            <a:xfrm>
              <a:off x="0" y="-38100"/>
              <a:ext cx="1987776" cy="41024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978994" y="8184616"/>
            <a:ext cx="2596948" cy="2596948"/>
          </a:xfrm>
          <a:custGeom>
            <a:avLst/>
            <a:gdLst/>
            <a:ahLst/>
            <a:cxnLst/>
            <a:rect r="r" b="b" t="t" l="l"/>
            <a:pathLst>
              <a:path h="2596948" w="2596948">
                <a:moveTo>
                  <a:pt x="0" y="0"/>
                </a:moveTo>
                <a:lnTo>
                  <a:pt x="2596948" y="0"/>
                </a:lnTo>
                <a:lnTo>
                  <a:pt x="2596948" y="2596948"/>
                </a:lnTo>
                <a:lnTo>
                  <a:pt x="0" y="2596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71161" y="-828167"/>
            <a:ext cx="2599722" cy="2599722"/>
          </a:xfrm>
          <a:custGeom>
            <a:avLst/>
            <a:gdLst/>
            <a:ahLst/>
            <a:cxnLst/>
            <a:rect r="r" b="b" t="t" l="l"/>
            <a:pathLst>
              <a:path h="2599722" w="2599722">
                <a:moveTo>
                  <a:pt x="0" y="0"/>
                </a:moveTo>
                <a:lnTo>
                  <a:pt x="2599722" y="0"/>
                </a:lnTo>
                <a:lnTo>
                  <a:pt x="2599722" y="2599722"/>
                </a:lnTo>
                <a:lnTo>
                  <a:pt x="0" y="2599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45886" y="3871882"/>
            <a:ext cx="16182983" cy="5386418"/>
          </a:xfrm>
          <a:custGeom>
            <a:avLst/>
            <a:gdLst/>
            <a:ahLst/>
            <a:cxnLst/>
            <a:rect r="r" b="b" t="t" l="l"/>
            <a:pathLst>
              <a:path h="5386418" w="16182983">
                <a:moveTo>
                  <a:pt x="0" y="0"/>
                </a:moveTo>
                <a:lnTo>
                  <a:pt x="16182983" y="0"/>
                </a:lnTo>
                <a:lnTo>
                  <a:pt x="16182983" y="5386418"/>
                </a:lnTo>
                <a:lnTo>
                  <a:pt x="0" y="5386418"/>
                </a:lnTo>
                <a:lnTo>
                  <a:pt x="0" y="0"/>
                </a:lnTo>
                <a:close/>
              </a:path>
            </a:pathLst>
          </a:custGeom>
          <a:blipFill>
            <a:blip r:embed="rId6"/>
            <a:stretch>
              <a:fillRect l="0" t="0" r="0" b="0"/>
            </a:stretch>
          </a:blipFill>
        </p:spPr>
      </p:sp>
      <p:sp>
        <p:nvSpPr>
          <p:cNvPr name="TextBox 8" id="8"/>
          <p:cNvSpPr txBox="true"/>
          <p:nvPr/>
        </p:nvSpPr>
        <p:spPr>
          <a:xfrm rot="0">
            <a:off x="2328561" y="547894"/>
            <a:ext cx="13704293" cy="3278505"/>
          </a:xfrm>
          <a:prstGeom prst="rect">
            <a:avLst/>
          </a:prstGeom>
        </p:spPr>
        <p:txBody>
          <a:bodyPr anchor="t" rtlCol="false" tIns="0" lIns="0" bIns="0" rIns="0">
            <a:spAutoFit/>
          </a:bodyPr>
          <a:lstStyle/>
          <a:p>
            <a:pPr algn="ctr">
              <a:lnSpc>
                <a:spcPts val="6405"/>
              </a:lnSpc>
            </a:pPr>
            <a:r>
              <a:rPr lang="en-US" sz="6100">
                <a:solidFill>
                  <a:srgbClr val="8A4314"/>
                </a:solidFill>
                <a:latin typeface="Montserrat Classic Bold"/>
              </a:rPr>
              <a:t>CONTOH IMPLEMENTASI </a:t>
            </a:r>
          </a:p>
          <a:p>
            <a:pPr algn="ctr">
              <a:lnSpc>
                <a:spcPts val="6405"/>
              </a:lnSpc>
            </a:pPr>
            <a:r>
              <a:rPr lang="en-US" sz="6100">
                <a:solidFill>
                  <a:srgbClr val="8A4314"/>
                </a:solidFill>
                <a:latin typeface="Montserrat Classic Bold"/>
              </a:rPr>
              <a:t>WHITE BOX TESTING </a:t>
            </a:r>
          </a:p>
          <a:p>
            <a:pPr algn="ctr">
              <a:lnSpc>
                <a:spcPts val="6405"/>
              </a:lnSpc>
            </a:pPr>
            <a:r>
              <a:rPr lang="en-US" sz="6100">
                <a:solidFill>
                  <a:srgbClr val="8A4314"/>
                </a:solidFill>
                <a:latin typeface="Montserrat Classic Bold"/>
              </a:rPr>
              <a:t>UNTUK FORM REGISTRASI</a:t>
            </a:r>
          </a:p>
          <a:p>
            <a:pPr algn="ctr">
              <a:lnSpc>
                <a:spcPts val="6405"/>
              </a:lnSpc>
            </a:pPr>
            <a:r>
              <a:rPr lang="en-US" sz="6100">
                <a:solidFill>
                  <a:srgbClr val="8A4314"/>
                </a:solidFill>
                <a:latin typeface="Montserrat Classic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DAFyv23PzuU</dc:identifier>
  <dcterms:modified xsi:type="dcterms:W3CDTF">2011-08-01T06:04:30Z</dcterms:modified>
  <cp:revision>1</cp:revision>
  <dc:title>Cokelat Krem Minimalis Strategi Bisnis Presentasi</dc:title>
</cp:coreProperties>
</file>